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94" r:id="rId2"/>
  </p:sldMasterIdLst>
  <p:notesMasterIdLst>
    <p:notesMasterId r:id="rId51"/>
  </p:notesMasterIdLst>
  <p:handoutMasterIdLst>
    <p:handoutMasterId r:id="rId52"/>
  </p:handoutMasterIdLst>
  <p:sldIdLst>
    <p:sldId id="256" r:id="rId3"/>
    <p:sldId id="783" r:id="rId4"/>
    <p:sldId id="816" r:id="rId5"/>
    <p:sldId id="809" r:id="rId6"/>
    <p:sldId id="826" r:id="rId7"/>
    <p:sldId id="834" r:id="rId8"/>
    <p:sldId id="837" r:id="rId9"/>
    <p:sldId id="838" r:id="rId10"/>
    <p:sldId id="811" r:id="rId11"/>
    <p:sldId id="822" r:id="rId12"/>
    <p:sldId id="795" r:id="rId13"/>
    <p:sldId id="784" r:id="rId14"/>
    <p:sldId id="786" r:id="rId15"/>
    <p:sldId id="805" r:id="rId16"/>
    <p:sldId id="820" r:id="rId17"/>
    <p:sldId id="812" r:id="rId18"/>
    <p:sldId id="821" r:id="rId19"/>
    <p:sldId id="340" r:id="rId20"/>
    <p:sldId id="343" r:id="rId21"/>
    <p:sldId id="813" r:id="rId22"/>
    <p:sldId id="843" r:id="rId23"/>
    <p:sldId id="833" r:id="rId24"/>
    <p:sldId id="785" r:id="rId25"/>
    <p:sldId id="832" r:id="rId26"/>
    <p:sldId id="818" r:id="rId27"/>
    <p:sldId id="823" r:id="rId28"/>
    <p:sldId id="839" r:id="rId29"/>
    <p:sldId id="845" r:id="rId30"/>
    <p:sldId id="800" r:id="rId31"/>
    <p:sldId id="799" r:id="rId32"/>
    <p:sldId id="789" r:id="rId33"/>
    <p:sldId id="844" r:id="rId34"/>
    <p:sldId id="829" r:id="rId35"/>
    <p:sldId id="841" r:id="rId36"/>
    <p:sldId id="824" r:id="rId37"/>
    <p:sldId id="846" r:id="rId38"/>
    <p:sldId id="847" r:id="rId39"/>
    <p:sldId id="819" r:id="rId40"/>
    <p:sldId id="848" r:id="rId41"/>
    <p:sldId id="808" r:id="rId42"/>
    <p:sldId id="817" r:id="rId43"/>
    <p:sldId id="798" r:id="rId44"/>
    <p:sldId id="849" r:id="rId45"/>
    <p:sldId id="815" r:id="rId46"/>
    <p:sldId id="836" r:id="rId47"/>
    <p:sldId id="835" r:id="rId48"/>
    <p:sldId id="827" r:id="rId49"/>
    <p:sldId id="842" r:id="rId50"/>
  </p:sldIdLst>
  <p:sldSz cx="9144000" cy="6858000" type="screen4x3"/>
  <p:notesSz cx="6858000" cy="9313863"/>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B8E"/>
    <a:srgbClr val="FEFCA2"/>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50" autoAdjust="0"/>
  </p:normalViewPr>
  <p:slideViewPr>
    <p:cSldViewPr>
      <p:cViewPr varScale="1">
        <p:scale>
          <a:sx n="74" d="100"/>
          <a:sy n="74" d="100"/>
        </p:scale>
        <p:origin x="1699" y="72"/>
      </p:cViewPr>
      <p:guideLst/>
    </p:cSldViewPr>
  </p:slid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18C020-5550-479F-B9D5-5558CBC2078E}"/>
              </a:ext>
            </a:extLst>
          </p:cNvPr>
          <p:cNvSpPr>
            <a:spLocks noGrp="1"/>
          </p:cNvSpPr>
          <p:nvPr>
            <p:ph type="hdr" sz="quarter"/>
          </p:nvPr>
        </p:nvSpPr>
        <p:spPr>
          <a:xfrm>
            <a:off x="0" y="0"/>
            <a:ext cx="2971800" cy="465693"/>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8DAEF5BF-4AC2-4DEC-85BD-4DD12E561B41}"/>
              </a:ext>
            </a:extLst>
          </p:cNvPr>
          <p:cNvSpPr>
            <a:spLocks noGrp="1"/>
          </p:cNvSpPr>
          <p:nvPr>
            <p:ph type="dt" sz="quarter" idx="1"/>
          </p:nvPr>
        </p:nvSpPr>
        <p:spPr>
          <a:xfrm>
            <a:off x="3884613" y="0"/>
            <a:ext cx="2971800" cy="46569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C65876A-0426-4280-8BBF-C6C6BA04F0F0}" type="datetime1">
              <a:rPr lang="en-US" altLang="en-US"/>
              <a:pPr>
                <a:defRPr/>
              </a:pPr>
              <a:t>11/15/2023</a:t>
            </a:fld>
            <a:endParaRPr lang="en-US" altLang="en-US"/>
          </a:p>
        </p:txBody>
      </p:sp>
      <p:sp>
        <p:nvSpPr>
          <p:cNvPr id="4" name="Footer Placeholder 3">
            <a:extLst>
              <a:ext uri="{FF2B5EF4-FFF2-40B4-BE49-F238E27FC236}">
                <a16:creationId xmlns:a16="http://schemas.microsoft.com/office/drawing/2014/main" id="{E9C9DF88-CC77-4FA9-9189-8945E82BA8B7}"/>
              </a:ext>
            </a:extLst>
          </p:cNvPr>
          <p:cNvSpPr>
            <a:spLocks noGrp="1"/>
          </p:cNvSpPr>
          <p:nvPr>
            <p:ph type="ftr" sz="quarter" idx="2"/>
          </p:nvPr>
        </p:nvSpPr>
        <p:spPr>
          <a:xfrm>
            <a:off x="0" y="8846553"/>
            <a:ext cx="2971800" cy="465693"/>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9E2E02E1-DF7A-421A-984D-EF96CC1C1AEB}"/>
              </a:ext>
            </a:extLst>
          </p:cNvPr>
          <p:cNvSpPr>
            <a:spLocks noGrp="1"/>
          </p:cNvSpPr>
          <p:nvPr>
            <p:ph type="sldNum" sz="quarter" idx="3"/>
          </p:nvPr>
        </p:nvSpPr>
        <p:spPr>
          <a:xfrm>
            <a:off x="3884613" y="8846553"/>
            <a:ext cx="2971800" cy="46569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4BBD002-259A-4407-B8D4-A8D2DD51B72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F10C091-4182-46A7-89E4-C7969D8D8218}"/>
              </a:ext>
            </a:extLst>
          </p:cNvPr>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a:extLst>
              <a:ext uri="{FF2B5EF4-FFF2-40B4-BE49-F238E27FC236}">
                <a16:creationId xmlns:a16="http://schemas.microsoft.com/office/drawing/2014/main" id="{71BFC558-90A0-488A-9CCD-960207F49437}"/>
              </a:ext>
            </a:extLst>
          </p:cNvPr>
          <p:cNvSpPr>
            <a:spLocks noGrp="1" noChangeArrowheads="1"/>
          </p:cNvSpPr>
          <p:nvPr>
            <p:ph type="dt"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50180" name="Rectangle 4">
            <a:extLst>
              <a:ext uri="{FF2B5EF4-FFF2-40B4-BE49-F238E27FC236}">
                <a16:creationId xmlns:a16="http://schemas.microsoft.com/office/drawing/2014/main" id="{57A1C1AD-28F9-4F84-B473-3DC870793D6B}"/>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53B35E2-613C-4337-B4B0-DE90BF9E4ECC}"/>
              </a:ext>
            </a:extLst>
          </p:cNvPr>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DACCE572-1FEE-4E75-AD6A-E4C495983DC3}"/>
              </a:ext>
            </a:extLst>
          </p:cNvPr>
          <p:cNvSpPr>
            <a:spLocks noGrp="1" noChangeArrowheads="1"/>
          </p:cNvSpPr>
          <p:nvPr>
            <p:ph type="ftr" sz="quarter" idx="4"/>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a:extLst>
              <a:ext uri="{FF2B5EF4-FFF2-40B4-BE49-F238E27FC236}">
                <a16:creationId xmlns:a16="http://schemas.microsoft.com/office/drawing/2014/main" id="{9C4CB4D1-D6FB-415D-8559-312DEB245061}"/>
              </a:ext>
            </a:extLst>
          </p:cNvPr>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81B392-991F-4944-83F1-9A3323CCC9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E703FF7-A941-4AFB-A3F8-1E807F3BD5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DE6BFF42-0743-431A-A789-83A5A1E1AA35}" type="slidenum">
              <a:rPr lang="en-US" altLang="en-US" sz="1200" smtClean="0"/>
              <a:pPr/>
              <a:t>1</a:t>
            </a:fld>
            <a:endParaRPr lang="en-US" altLang="en-US" sz="1200"/>
          </a:p>
        </p:txBody>
      </p:sp>
      <p:sp>
        <p:nvSpPr>
          <p:cNvPr id="53251" name="Rectangle 2">
            <a:extLst>
              <a:ext uri="{FF2B5EF4-FFF2-40B4-BE49-F238E27FC236}">
                <a16:creationId xmlns:a16="http://schemas.microsoft.com/office/drawing/2014/main" id="{13CFAA7D-6B95-48B0-9C62-8F0EFBC8895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6E60CF1-E810-4EA9-9DA2-CCF23C49F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76 of survey respondents (NOT all faculty) are CGs</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18</a:t>
            </a:fld>
            <a:endParaRPr lang="en-US" altLang="en-US"/>
          </a:p>
        </p:txBody>
      </p:sp>
    </p:spTree>
    <p:extLst>
      <p:ext uri="{BB962C8B-B14F-4D97-AF65-F5344CB8AC3E}">
        <p14:creationId xmlns:p14="http://schemas.microsoft.com/office/powerpoint/2010/main" val="356756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Basically, of the 209 who completed the survey, we can put them into one of the following 4 groups:</a:t>
            </a:r>
          </a:p>
          <a:p>
            <a:r>
              <a:rPr lang="en-US" sz="1200" dirty="0"/>
              <a:t> </a:t>
            </a:r>
          </a:p>
          <a:p>
            <a:r>
              <a:rPr lang="en-US" sz="1200" dirty="0"/>
              <a:t>   76 current caregivers – mostly caring for parents, many of whom live far away, lots of strain (36%)</a:t>
            </a:r>
          </a:p>
          <a:p>
            <a:r>
              <a:rPr lang="en-US" sz="1200" dirty="0"/>
              <a:t>   16 “recent” caregivers – not current caregivers but caregivers within the past year, again mostly parents, and some strain retrospectively (8%)</a:t>
            </a:r>
          </a:p>
          <a:p>
            <a:r>
              <a:rPr lang="en-US" sz="1200" dirty="0"/>
              <a:t>   30 “want to be” caregivers – persons who are neither current nor recent caregivers, but said they have “family members or friends with… disabilities” … they would like to help “but don’t have enough time” (14%)</a:t>
            </a:r>
          </a:p>
          <a:p>
            <a:r>
              <a:rPr lang="en-US" sz="1200" dirty="0"/>
              <a:t>   87 non-caregivers who report not having any family members or friends with disabilities whom they would like to help (42%)</a:t>
            </a:r>
          </a:p>
          <a:p>
            <a:r>
              <a:rPr lang="en-US" sz="1200" dirty="0"/>
              <a:t> </a:t>
            </a:r>
          </a:p>
          <a:p>
            <a:r>
              <a:rPr lang="en-US" sz="1200" dirty="0"/>
              <a:t>I think an important point about all of this is that WAY MORE THAN HALF of our respondents (122, 58%) reported current caregiving, recent caregiving, or the wish to be caregiving if they had “enough time.”</a:t>
            </a:r>
          </a:p>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19</a:t>
            </a:fld>
            <a:endParaRPr lang="en-US" altLang="en-US"/>
          </a:p>
        </p:txBody>
      </p:sp>
    </p:spTree>
    <p:extLst>
      <p:ext uri="{BB962C8B-B14F-4D97-AF65-F5344CB8AC3E}">
        <p14:creationId xmlns:p14="http://schemas.microsoft.com/office/powerpoint/2010/main" val="389567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Race: AA, A/PI, Mixed, other/Missing vs. white</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20</a:t>
            </a:fld>
            <a:endParaRPr lang="en-US" altLang="en-US"/>
          </a:p>
        </p:txBody>
      </p:sp>
    </p:spTree>
    <p:extLst>
      <p:ext uri="{BB962C8B-B14F-4D97-AF65-F5344CB8AC3E}">
        <p14:creationId xmlns:p14="http://schemas.microsoft.com/office/powerpoint/2010/main" val="366120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21</a:t>
            </a:fld>
            <a:endParaRPr lang="en-US" altLang="en-US"/>
          </a:p>
        </p:txBody>
      </p:sp>
    </p:spTree>
    <p:extLst>
      <p:ext uri="{BB962C8B-B14F-4D97-AF65-F5344CB8AC3E}">
        <p14:creationId xmlns:p14="http://schemas.microsoft.com/office/powerpoint/2010/main" val="304276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charset="0"/>
                <a:ea typeface="ＭＳ Ｐゴシック" charset="-128"/>
                <a:cs typeface="ＭＳ Ｐゴシック" charset="-128"/>
              </a:rPr>
              <a:t>Wolff JL, Mulcahy J, Huang J, Roth DL, </a:t>
            </a:r>
            <a:r>
              <a:rPr lang="en-US" sz="1200" kern="1200" dirty="0" err="1">
                <a:solidFill>
                  <a:schemeClr val="tx1"/>
                </a:solidFill>
                <a:effectLst/>
                <a:latin typeface="Times" charset="0"/>
                <a:ea typeface="ＭＳ Ｐゴシック" charset="-128"/>
                <a:cs typeface="ＭＳ Ｐゴシック" charset="-128"/>
              </a:rPr>
              <a:t>Covinsky</a:t>
            </a:r>
            <a:r>
              <a:rPr lang="en-US" sz="1200" kern="1200" dirty="0">
                <a:solidFill>
                  <a:schemeClr val="tx1"/>
                </a:solidFill>
                <a:effectLst/>
                <a:latin typeface="Times" charset="0"/>
                <a:ea typeface="ＭＳ Ｐゴシック" charset="-128"/>
                <a:cs typeface="ＭＳ Ｐゴシック" charset="-128"/>
              </a:rPr>
              <a:t> K, Kasper JD. Family Caregivers of Older Adults, 1999-2015: Trends in Characteristics, Circumstances, and Role-Related Appraisal. </a:t>
            </a:r>
            <a:r>
              <a:rPr lang="en-US" sz="1200" i="1" kern="1200" dirty="0">
                <a:solidFill>
                  <a:schemeClr val="tx1"/>
                </a:solidFill>
                <a:effectLst/>
                <a:latin typeface="Times" charset="0"/>
                <a:ea typeface="ＭＳ Ｐゴシック" charset="-128"/>
                <a:cs typeface="ＭＳ Ｐゴシック" charset="-128"/>
              </a:rPr>
              <a:t>The</a:t>
            </a:r>
            <a:r>
              <a:rPr lang="en-US" sz="1200" kern="1200" dirty="0">
                <a:solidFill>
                  <a:schemeClr val="tx1"/>
                </a:solidFill>
                <a:effectLst/>
                <a:latin typeface="Times" charset="0"/>
                <a:ea typeface="ＭＳ Ｐゴシック" charset="-128"/>
                <a:cs typeface="ＭＳ Ｐゴシック" charset="-128"/>
              </a:rPr>
              <a:t> </a:t>
            </a:r>
            <a:r>
              <a:rPr lang="en-US" sz="1200" i="1" kern="1200" dirty="0">
                <a:solidFill>
                  <a:schemeClr val="tx1"/>
                </a:solidFill>
                <a:effectLst/>
                <a:latin typeface="Times" charset="0"/>
                <a:ea typeface="ＭＳ Ｐゴシック" charset="-128"/>
                <a:cs typeface="ＭＳ Ｐゴシック" charset="-128"/>
              </a:rPr>
              <a:t>Gerontologist</a:t>
            </a:r>
            <a:r>
              <a:rPr lang="en-US" sz="1200" kern="1200" dirty="0">
                <a:solidFill>
                  <a:schemeClr val="tx1"/>
                </a:solidFill>
                <a:effectLst/>
                <a:latin typeface="Times" charset="0"/>
                <a:ea typeface="ＭＳ Ｐゴシック" charset="-128"/>
                <a:cs typeface="ＭＳ Ｐゴシック" charset="-128"/>
              </a:rPr>
              <a:t>. 2018;58(6):1021-32.</a:t>
            </a:r>
          </a:p>
          <a:p>
            <a:endParaRPr lang="en-US" dirty="0"/>
          </a:p>
          <a:p>
            <a:r>
              <a:rPr lang="en-US" sz="1200" kern="1200" dirty="0">
                <a:solidFill>
                  <a:schemeClr val="tx1"/>
                </a:solidFill>
                <a:effectLst/>
                <a:latin typeface="Times" charset="0"/>
                <a:ea typeface="ＭＳ Ｐゴシック" charset="-128"/>
                <a:cs typeface="ＭＳ Ｐゴシック" charset="-128"/>
              </a:rPr>
              <a:t>Wolff et al.</a:t>
            </a:r>
            <a:r>
              <a:rPr lang="en-US" sz="1200" kern="1200" baseline="30000" dirty="0">
                <a:solidFill>
                  <a:schemeClr val="tx1"/>
                </a:solidFill>
                <a:effectLst/>
                <a:latin typeface="Times" charset="0"/>
                <a:ea typeface="ＭＳ Ｐゴシック" charset="-128"/>
                <a:cs typeface="ＭＳ Ｐゴシック" charset="-128"/>
              </a:rPr>
              <a:t> </a:t>
            </a:r>
            <a:r>
              <a:rPr lang="en-US" sz="1200" kern="1200" dirty="0">
                <a:solidFill>
                  <a:schemeClr val="tx1"/>
                </a:solidFill>
                <a:effectLst/>
                <a:latin typeface="Times" charset="0"/>
                <a:ea typeface="ＭＳ Ｐゴシック" charset="-128"/>
                <a:cs typeface="ＭＳ Ｐゴシック" charset="-128"/>
              </a:rPr>
              <a:t>found in longitudinal national samples, that more men are taking on family caregiving roles in more recent surveys (31.8% in 1999 to 36.3% in 2015), especially for non-dementia caregiving [17]. However, there has been no published literature exploring the prevalence of caregiving and differences by gender among late-career faculty members.</a:t>
            </a:r>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23</a:t>
            </a:fld>
            <a:endParaRPr lang="en-US" altLang="en-US"/>
          </a:p>
        </p:txBody>
      </p:sp>
    </p:spTree>
    <p:extLst>
      <p:ext uri="{BB962C8B-B14F-4D97-AF65-F5344CB8AC3E}">
        <p14:creationId xmlns:p14="http://schemas.microsoft.com/office/powerpoint/2010/main" val="8775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25</a:t>
            </a:fld>
            <a:endParaRPr lang="en-US" altLang="en-US"/>
          </a:p>
        </p:txBody>
      </p:sp>
    </p:spTree>
    <p:extLst>
      <p:ext uri="{BB962C8B-B14F-4D97-AF65-F5344CB8AC3E}">
        <p14:creationId xmlns:p14="http://schemas.microsoft.com/office/powerpoint/2010/main" val="77851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REM Hold on</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27</a:t>
            </a:fld>
            <a:endParaRPr lang="en-US" altLang="en-US"/>
          </a:p>
        </p:txBody>
      </p:sp>
    </p:spTree>
    <p:extLst>
      <p:ext uri="{BB962C8B-B14F-4D97-AF65-F5344CB8AC3E}">
        <p14:creationId xmlns:p14="http://schemas.microsoft.com/office/powerpoint/2010/main" val="90758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28</a:t>
            </a:fld>
            <a:endParaRPr lang="en-US" altLang="en-US"/>
          </a:p>
        </p:txBody>
      </p:sp>
    </p:spTree>
    <p:extLst>
      <p:ext uri="{BB962C8B-B14F-4D97-AF65-F5344CB8AC3E}">
        <p14:creationId xmlns:p14="http://schemas.microsoft.com/office/powerpoint/2010/main" val="366087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76 of survey respondents (NOT all faculty) are CGs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81B392-991F-4944-83F1-9A3323CCC9BD}"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14110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33</a:t>
            </a:fld>
            <a:endParaRPr lang="en-US" altLang="en-US"/>
          </a:p>
        </p:txBody>
      </p:sp>
    </p:spTree>
    <p:extLst>
      <p:ext uri="{BB962C8B-B14F-4D97-AF65-F5344CB8AC3E}">
        <p14:creationId xmlns:p14="http://schemas.microsoft.com/office/powerpoint/2010/main" val="371041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3</a:t>
            </a:fld>
            <a:endParaRPr lang="en-US" altLang="en-US"/>
          </a:p>
        </p:txBody>
      </p:sp>
    </p:spTree>
    <p:extLst>
      <p:ext uri="{BB962C8B-B14F-4D97-AF65-F5344CB8AC3E}">
        <p14:creationId xmlns:p14="http://schemas.microsoft.com/office/powerpoint/2010/main" val="189585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36</a:t>
            </a:fld>
            <a:endParaRPr lang="en-US" altLang="en-US"/>
          </a:p>
        </p:txBody>
      </p:sp>
    </p:spTree>
    <p:extLst>
      <p:ext uri="{BB962C8B-B14F-4D97-AF65-F5344CB8AC3E}">
        <p14:creationId xmlns:p14="http://schemas.microsoft.com/office/powerpoint/2010/main" val="1099470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37</a:t>
            </a:fld>
            <a:endParaRPr lang="en-US" altLang="en-US"/>
          </a:p>
        </p:txBody>
      </p:sp>
    </p:spTree>
    <p:extLst>
      <p:ext uri="{BB962C8B-B14F-4D97-AF65-F5344CB8AC3E}">
        <p14:creationId xmlns:p14="http://schemas.microsoft.com/office/powerpoint/2010/main" val="3310104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40</a:t>
            </a:fld>
            <a:endParaRPr lang="en-US" altLang="en-US"/>
          </a:p>
        </p:txBody>
      </p:sp>
    </p:spTree>
    <p:extLst>
      <p:ext uri="{BB962C8B-B14F-4D97-AF65-F5344CB8AC3E}">
        <p14:creationId xmlns:p14="http://schemas.microsoft.com/office/powerpoint/2010/main" val="267040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Hopkins, 1893 (130 years of tradition unimpeded by progress)</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47</a:t>
            </a:fld>
            <a:endParaRPr lang="en-US" altLang="en-US"/>
          </a:p>
        </p:txBody>
      </p:sp>
    </p:spTree>
    <p:extLst>
      <p:ext uri="{BB962C8B-B14F-4D97-AF65-F5344CB8AC3E}">
        <p14:creationId xmlns:p14="http://schemas.microsoft.com/office/powerpoint/2010/main" val="178455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Bob Marley Three Little Birds</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48</a:t>
            </a:fld>
            <a:endParaRPr lang="en-US" altLang="en-US"/>
          </a:p>
        </p:txBody>
      </p:sp>
    </p:spTree>
    <p:extLst>
      <p:ext uri="{BB962C8B-B14F-4D97-AF65-F5344CB8AC3E}">
        <p14:creationId xmlns:p14="http://schemas.microsoft.com/office/powerpoint/2010/main" val="65674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(med. 49, mode 40) </a:t>
            </a:r>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6</a:t>
            </a:fld>
            <a:endParaRPr lang="en-US" altLang="en-US"/>
          </a:p>
        </p:txBody>
      </p:sp>
    </p:spTree>
    <p:extLst>
      <p:ext uri="{BB962C8B-B14F-4D97-AF65-F5344CB8AC3E}">
        <p14:creationId xmlns:p14="http://schemas.microsoft.com/office/powerpoint/2010/main" val="253654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Under Pressure (Queen &amp; David Bowie)</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9</a:t>
            </a:fld>
            <a:endParaRPr lang="en-US" altLang="en-US"/>
          </a:p>
        </p:txBody>
      </p:sp>
    </p:spTree>
    <p:extLst>
      <p:ext uri="{BB962C8B-B14F-4D97-AF65-F5344CB8AC3E}">
        <p14:creationId xmlns:p14="http://schemas.microsoft.com/office/powerpoint/2010/main" val="401257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AAMC GFA – Meenakshi Singh, 2015; Skarupski 2016; Leveraged my leading this nationwide survey opportunity to include CG questions.</a:t>
            </a:r>
          </a:p>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10</a:t>
            </a:fld>
            <a:endParaRPr lang="en-US" altLang="en-US"/>
          </a:p>
        </p:txBody>
      </p:sp>
    </p:spTree>
    <p:extLst>
      <p:ext uri="{BB962C8B-B14F-4D97-AF65-F5344CB8AC3E}">
        <p14:creationId xmlns:p14="http://schemas.microsoft.com/office/powerpoint/2010/main" val="331337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Points: Marry your interests (FAC DEV and gerontology)! Leverage opportunities (ADDED CG questions); Build community (put more leaves in the table); Be patient (2015-2023…)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AAMC GFA – Meenakshi Singh, 2015; Skarupski 2016; Leveraged my leading this nationwide survey opportunity to include CG questions.</a:t>
            </a:r>
          </a:p>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11</a:t>
            </a:fld>
            <a:endParaRPr lang="en-US" altLang="en-US"/>
          </a:p>
        </p:txBody>
      </p:sp>
    </p:spTree>
    <p:extLst>
      <p:ext uri="{BB962C8B-B14F-4D97-AF65-F5344CB8AC3E}">
        <p14:creationId xmlns:p14="http://schemas.microsoft.com/office/powerpoint/2010/main" val="320303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AAMC GFA – Meenakshi Singh, 2015; Skarupski 2016; Leveraged my leading this nationwide survey opportunity to include CG questions.</a:t>
            </a:r>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12</a:t>
            </a:fld>
            <a:endParaRPr lang="en-US" altLang="en-US"/>
          </a:p>
        </p:txBody>
      </p:sp>
    </p:spTree>
    <p:extLst>
      <p:ext uri="{BB962C8B-B14F-4D97-AF65-F5344CB8AC3E}">
        <p14:creationId xmlns:p14="http://schemas.microsoft.com/office/powerpoint/2010/main" val="32817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Summer,  2021</a:t>
            </a:r>
          </a:p>
          <a:p>
            <a:endParaRPr lang="en-US" dirty="0"/>
          </a:p>
          <a:p>
            <a:r>
              <a:rPr lang="en-US" sz="1200" kern="1200" dirty="0">
                <a:solidFill>
                  <a:schemeClr val="tx1"/>
                </a:solidFill>
                <a:effectLst/>
                <a:latin typeface="Times" charset="0"/>
                <a:ea typeface="ＭＳ Ｐゴシック" charset="-128"/>
                <a:cs typeface="ＭＳ Ｐゴシック" charset="-128"/>
              </a:rPr>
              <a:t>In October, we surveyed all full-time and part-time faculty members (N=1,465) with a primary appointment in the Department of Medicine (DOM) to assess: the prevalence of caregiving for family members, friends, or neighbors with a chronic illness or disability; anticipated caregiving needs; and awareness of caregiving resources and policies. Here is a brief summary of our findings (see email invitation below).</a:t>
            </a:r>
          </a:p>
          <a:p>
            <a:r>
              <a:rPr lang="en-US" sz="1200" kern="1200" dirty="0">
                <a:solidFill>
                  <a:schemeClr val="tx1"/>
                </a:solidFill>
                <a:effectLst/>
                <a:latin typeface="Times" charset="0"/>
                <a:ea typeface="ＭＳ Ｐゴシック" charset="-128"/>
                <a:cs typeface="ＭＳ Ｐゴシック" charset="-128"/>
              </a:rPr>
              <a:t> </a:t>
            </a:r>
          </a:p>
          <a:p>
            <a:r>
              <a:rPr lang="en-US" sz="1200" kern="1200" dirty="0">
                <a:solidFill>
                  <a:schemeClr val="tx1"/>
                </a:solidFill>
                <a:effectLst/>
                <a:latin typeface="Times" charset="0"/>
                <a:ea typeface="ＭＳ Ｐゴシック" charset="-128"/>
                <a:cs typeface="ＭＳ Ｐゴシック" charset="-128"/>
              </a:rPr>
              <a:t>In the total DOM faculty population of 1,465, we excluded faculty with adjunct, emeritus, or only secondary appointments (n=412) and sent the survey invitation to 1,053 faculty members. The survey link was emailed on October 18, 2022 and after three reminders sent at 2-week intervals, we had 208 faculty members who responded, for a response rate of 19.8%. </a:t>
            </a:r>
          </a:p>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16</a:t>
            </a:fld>
            <a:endParaRPr lang="en-US" altLang="en-US"/>
          </a:p>
        </p:txBody>
      </p:sp>
    </p:spTree>
    <p:extLst>
      <p:ext uri="{BB962C8B-B14F-4D97-AF65-F5344CB8AC3E}">
        <p14:creationId xmlns:p14="http://schemas.microsoft.com/office/powerpoint/2010/main" val="337102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81B392-991F-4944-83F1-9A3323CCC9BD}" type="slidenum">
              <a:rPr lang="en-US" altLang="en-US" smtClean="0"/>
              <a:pPr>
                <a:defRPr/>
              </a:pPr>
              <a:t>17</a:t>
            </a:fld>
            <a:endParaRPr lang="en-US" altLang="en-US"/>
          </a:p>
        </p:txBody>
      </p:sp>
    </p:spTree>
    <p:extLst>
      <p:ext uri="{BB962C8B-B14F-4D97-AF65-F5344CB8AC3E}">
        <p14:creationId xmlns:p14="http://schemas.microsoft.com/office/powerpoint/2010/main" val="429378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a:extLst>
              <a:ext uri="{FF2B5EF4-FFF2-40B4-BE49-F238E27FC236}">
                <a16:creationId xmlns:a16="http://schemas.microsoft.com/office/drawing/2014/main" id="{C5E9DAFA-177A-4E26-B202-DB517D2A8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a:extLst>
              <a:ext uri="{FF2B5EF4-FFF2-40B4-BE49-F238E27FC236}">
                <a16:creationId xmlns:a16="http://schemas.microsoft.com/office/drawing/2014/main" id="{6651E2D5-6EA9-48C4-BE50-E64402B2C792}"/>
              </a:ext>
            </a:extLst>
          </p:cNvPr>
          <p:cNvSpPr>
            <a:spLocks noGrp="1" noChangeArrowheads="1"/>
          </p:cNvSpPr>
          <p:nvPr>
            <p:ph type="dt" sz="half" idx="10"/>
          </p:nvPr>
        </p:nvSpPr>
        <p:spPr bwMode="white">
          <a:xfrm>
            <a:off x="819150" y="6477000"/>
            <a:ext cx="1905000" cy="381000"/>
          </a:xfrm>
        </p:spPr>
        <p:txBody>
          <a:bodyPr/>
          <a:lstStyle>
            <a:lvl1pPr>
              <a:defRPr>
                <a:solidFill>
                  <a:schemeClr val="bg1"/>
                </a:solidFill>
              </a:defRPr>
            </a:lvl1pPr>
          </a:lstStyle>
          <a:p>
            <a:pPr>
              <a:defRPr/>
            </a:pPr>
            <a:fld id="{367C85B9-AAE5-40CD-B9B2-82CD87C5D455}" type="datetime1">
              <a:rPr lang="en-US" altLang="en-US"/>
              <a:pPr>
                <a:defRPr/>
              </a:pPr>
              <a:t>11/15/2023</a:t>
            </a:fld>
            <a:endParaRPr lang="en-US" altLang="en-US">
              <a:latin typeface="Times" panose="02020603050405020304" pitchFamily="18" charset="0"/>
            </a:endParaRPr>
          </a:p>
        </p:txBody>
      </p:sp>
      <p:sp>
        <p:nvSpPr>
          <p:cNvPr id="6" name="Rectangle 6">
            <a:extLst>
              <a:ext uri="{FF2B5EF4-FFF2-40B4-BE49-F238E27FC236}">
                <a16:creationId xmlns:a16="http://schemas.microsoft.com/office/drawing/2014/main" id="{A9350853-8443-4CA1-ADD1-82DC5EFDC0C2}"/>
              </a:ext>
            </a:extLst>
          </p:cNvPr>
          <p:cNvSpPr>
            <a:spLocks noGrp="1" noChangeArrowheads="1"/>
          </p:cNvSpPr>
          <p:nvPr>
            <p:ph type="ftr" sz="quarter" idx="11"/>
          </p:nvPr>
        </p:nvSpPr>
        <p:spPr bwMode="white">
          <a:xfrm>
            <a:off x="3124200" y="6477000"/>
            <a:ext cx="2895600" cy="381000"/>
          </a:xfrm>
        </p:spPr>
        <p:txBody>
          <a:bodyPr/>
          <a:lstStyle>
            <a:lvl1pPr>
              <a:defRPr>
                <a:solidFill>
                  <a:schemeClr val="bg1"/>
                </a:solidFill>
              </a:defRPr>
            </a:lvl1pPr>
          </a:lstStyle>
          <a:p>
            <a:pPr>
              <a:defRPr/>
            </a:pPr>
            <a:endParaRPr lang="en-US" altLang="en-US"/>
          </a:p>
        </p:txBody>
      </p:sp>
      <p:sp>
        <p:nvSpPr>
          <p:cNvPr id="7" name="Rectangle 7">
            <a:extLst>
              <a:ext uri="{FF2B5EF4-FFF2-40B4-BE49-F238E27FC236}">
                <a16:creationId xmlns:a16="http://schemas.microsoft.com/office/drawing/2014/main" id="{F494FAF2-0A0B-40FB-9262-077797ECD7BB}"/>
              </a:ext>
            </a:extLst>
          </p:cNvPr>
          <p:cNvSpPr>
            <a:spLocks noGrp="1" noChangeArrowheads="1"/>
          </p:cNvSpPr>
          <p:nvPr>
            <p:ph type="sldNum" sz="quarter" idx="12"/>
          </p:nvPr>
        </p:nvSpPr>
        <p:spPr bwMode="white">
          <a:xfrm>
            <a:off x="6705600" y="6477000"/>
            <a:ext cx="1905000" cy="381000"/>
          </a:xfrm>
        </p:spPr>
        <p:txBody>
          <a:bodyPr/>
          <a:lstStyle>
            <a:lvl1pPr>
              <a:defRPr>
                <a:solidFill>
                  <a:schemeClr val="bg1"/>
                </a:solidFill>
              </a:defRPr>
            </a:lvl1pPr>
          </a:lstStyle>
          <a:p>
            <a:pPr>
              <a:defRPr/>
            </a:pPr>
            <a:fld id="{3349FBDE-E826-4301-A79B-DB4C0BF5B830}" type="slidenum">
              <a:rPr lang="en-US" altLang="en-US"/>
              <a:pPr>
                <a:defRPr/>
              </a:pPr>
              <a:t>‹#›</a:t>
            </a:fld>
            <a:endParaRPr lang="en-US" altLang="en-US"/>
          </a:p>
        </p:txBody>
      </p:sp>
    </p:spTree>
    <p:extLst>
      <p:ext uri="{BB962C8B-B14F-4D97-AF65-F5344CB8AC3E}">
        <p14:creationId xmlns:p14="http://schemas.microsoft.com/office/powerpoint/2010/main" val="120241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BA445-D435-4BC3-94CE-F3D7A9317884}"/>
              </a:ext>
            </a:extLst>
          </p:cNvPr>
          <p:cNvSpPr>
            <a:spLocks noGrp="1"/>
          </p:cNvSpPr>
          <p:nvPr>
            <p:ph type="dt" sz="half" idx="10"/>
          </p:nvPr>
        </p:nvSpPr>
        <p:spPr/>
        <p:txBody>
          <a:bodyPr/>
          <a:lstStyle>
            <a:lvl1pPr>
              <a:defRPr/>
            </a:lvl1pPr>
          </a:lstStyle>
          <a:p>
            <a:pPr>
              <a:defRPr/>
            </a:pPr>
            <a:fld id="{FD83996C-B335-41FD-A822-02BE9DBC64C6}" type="datetime1">
              <a:rPr lang="en-US" altLang="en-US"/>
              <a:pPr>
                <a:defRPr/>
              </a:pPr>
              <a:t>11/15/2023</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14D40BFD-3665-4FD2-B2C9-28EA02D158B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28898C7-929E-44BB-954A-EB1A08800FB3}"/>
              </a:ext>
            </a:extLst>
          </p:cNvPr>
          <p:cNvSpPr>
            <a:spLocks noGrp="1"/>
          </p:cNvSpPr>
          <p:nvPr>
            <p:ph type="sldNum" sz="quarter" idx="12"/>
          </p:nvPr>
        </p:nvSpPr>
        <p:spPr/>
        <p:txBody>
          <a:bodyPr/>
          <a:lstStyle>
            <a:lvl1pPr>
              <a:defRPr/>
            </a:lvl1pPr>
          </a:lstStyle>
          <a:p>
            <a:pPr>
              <a:defRPr/>
            </a:pPr>
            <a:fld id="{AB94CD95-D03B-4CA6-90B5-F16EC3EEAF42}"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20883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62DAA-C44E-40F1-8D91-D6CF289E6F98}"/>
              </a:ext>
            </a:extLst>
          </p:cNvPr>
          <p:cNvSpPr>
            <a:spLocks noGrp="1"/>
          </p:cNvSpPr>
          <p:nvPr>
            <p:ph type="dt" sz="half" idx="10"/>
          </p:nvPr>
        </p:nvSpPr>
        <p:spPr/>
        <p:txBody>
          <a:bodyPr/>
          <a:lstStyle>
            <a:lvl1pPr>
              <a:defRPr/>
            </a:lvl1pPr>
          </a:lstStyle>
          <a:p>
            <a:pPr>
              <a:defRPr/>
            </a:pPr>
            <a:fld id="{16F850CC-10B5-43FB-84B9-D0B1A4F1E791}" type="datetime1">
              <a:rPr lang="en-US" altLang="en-US"/>
              <a:pPr>
                <a:defRPr/>
              </a:pPr>
              <a:t>11/15/2023</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A82AAEDE-6A7F-4428-AE9D-CD27EAFBA9A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38D6F1E-2FD6-4946-83CE-899ADD19C15E}"/>
              </a:ext>
            </a:extLst>
          </p:cNvPr>
          <p:cNvSpPr>
            <a:spLocks noGrp="1"/>
          </p:cNvSpPr>
          <p:nvPr>
            <p:ph type="sldNum" sz="quarter" idx="12"/>
          </p:nvPr>
        </p:nvSpPr>
        <p:spPr/>
        <p:txBody>
          <a:bodyPr/>
          <a:lstStyle>
            <a:lvl1pPr>
              <a:defRPr/>
            </a:lvl1pPr>
          </a:lstStyle>
          <a:p>
            <a:pPr>
              <a:defRPr/>
            </a:pPr>
            <a:fld id="{1604EBBB-49D3-43EC-99B0-AE37EED8A6BF}"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2459713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565D73-1E79-4C87-A12D-6189C059215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2694650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5D73-1E79-4C87-A12D-6189C059215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106707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565D73-1E79-4C87-A12D-6189C059215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236396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65D73-1E79-4C87-A12D-6189C0592159}"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6628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65D73-1E79-4C87-A12D-6189C0592159}"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135546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65D73-1E79-4C87-A12D-6189C0592159}"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57619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65D73-1E79-4C87-A12D-6189C0592159}"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224741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65D73-1E79-4C87-A12D-6189C0592159}"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333581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1A1E7-0466-40A2-B74D-A9DAE5B002A9}"/>
              </a:ext>
            </a:extLst>
          </p:cNvPr>
          <p:cNvSpPr>
            <a:spLocks noGrp="1"/>
          </p:cNvSpPr>
          <p:nvPr>
            <p:ph type="dt" sz="half" idx="10"/>
          </p:nvPr>
        </p:nvSpPr>
        <p:spPr/>
        <p:txBody>
          <a:bodyPr/>
          <a:lstStyle>
            <a:lvl1pPr>
              <a:defRPr/>
            </a:lvl1pPr>
          </a:lstStyle>
          <a:p>
            <a:pPr>
              <a:defRPr/>
            </a:pPr>
            <a:fld id="{6220B498-83AF-48EC-B232-B655450F1432}" type="datetime1">
              <a:rPr lang="en-US" altLang="en-US"/>
              <a:pPr>
                <a:defRPr/>
              </a:pPr>
              <a:t>11/15/2023</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106754DC-3690-4FB2-A211-35E13495FA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389195F-1BF3-477A-83E0-63151FA6849C}"/>
              </a:ext>
            </a:extLst>
          </p:cNvPr>
          <p:cNvSpPr>
            <a:spLocks noGrp="1"/>
          </p:cNvSpPr>
          <p:nvPr>
            <p:ph type="sldNum" sz="quarter" idx="12"/>
          </p:nvPr>
        </p:nvSpPr>
        <p:spPr/>
        <p:txBody>
          <a:bodyPr/>
          <a:lstStyle>
            <a:lvl1pPr>
              <a:defRPr/>
            </a:lvl1pPr>
          </a:lstStyle>
          <a:p>
            <a:pPr>
              <a:defRPr/>
            </a:pPr>
            <a:fld id="{7A610A4F-817E-4462-AAC2-73D732CE64BD}"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4046454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65D73-1E79-4C87-A12D-6189C0592159}"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2403193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5D73-1E79-4C87-A12D-6189C059215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2697730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65D73-1E79-4C87-A12D-6189C0592159}"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8162A-AC18-480B-AB49-4BCADE345727}" type="slidenum">
              <a:rPr lang="en-US" smtClean="0"/>
              <a:t>‹#›</a:t>
            </a:fld>
            <a:endParaRPr lang="en-US"/>
          </a:p>
        </p:txBody>
      </p:sp>
    </p:spTree>
    <p:extLst>
      <p:ext uri="{BB962C8B-B14F-4D97-AF65-F5344CB8AC3E}">
        <p14:creationId xmlns:p14="http://schemas.microsoft.com/office/powerpoint/2010/main" val="232173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a:extLst>
              <a:ext uri="{FF2B5EF4-FFF2-40B4-BE49-F238E27FC236}">
                <a16:creationId xmlns:a16="http://schemas.microsoft.com/office/drawing/2014/main" id="{CAAECFBF-3D38-4F8F-A5FF-064F5ABDEECA}"/>
              </a:ext>
            </a:extLst>
          </p:cNvPr>
          <p:cNvSpPr>
            <a:spLocks noGrp="1"/>
          </p:cNvSpPr>
          <p:nvPr>
            <p:ph type="dt" sz="half" idx="10"/>
          </p:nvPr>
        </p:nvSpPr>
        <p:spPr/>
        <p:txBody>
          <a:bodyPr/>
          <a:lstStyle>
            <a:lvl1pPr>
              <a:defRPr/>
            </a:lvl1pPr>
          </a:lstStyle>
          <a:p>
            <a:pPr>
              <a:defRPr/>
            </a:pPr>
            <a:fld id="{F75FA07B-0DAE-4249-940A-8BDF463B0B8F}" type="datetime1">
              <a:rPr lang="en-US" altLang="en-US"/>
              <a:pPr>
                <a:defRPr/>
              </a:pPr>
              <a:t>11/15/2023</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653D82D2-B13F-498E-B120-0577933ACA1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9BB6139-D129-4915-9E04-7065AD9D5225}"/>
              </a:ext>
            </a:extLst>
          </p:cNvPr>
          <p:cNvSpPr>
            <a:spLocks noGrp="1"/>
          </p:cNvSpPr>
          <p:nvPr>
            <p:ph type="sldNum" sz="quarter" idx="12"/>
          </p:nvPr>
        </p:nvSpPr>
        <p:spPr/>
        <p:txBody>
          <a:bodyPr/>
          <a:lstStyle>
            <a:lvl1pPr>
              <a:defRPr/>
            </a:lvl1pPr>
          </a:lstStyle>
          <a:p>
            <a:pPr>
              <a:defRPr/>
            </a:pPr>
            <a:fld id="{FF53D5D9-6669-410D-AB0F-9AA93AF76D84}"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192343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396236-69CB-401B-B33C-306677A58A71}"/>
              </a:ext>
            </a:extLst>
          </p:cNvPr>
          <p:cNvSpPr>
            <a:spLocks noGrp="1"/>
          </p:cNvSpPr>
          <p:nvPr>
            <p:ph type="dt" sz="half" idx="10"/>
          </p:nvPr>
        </p:nvSpPr>
        <p:spPr/>
        <p:txBody>
          <a:bodyPr/>
          <a:lstStyle>
            <a:lvl1pPr>
              <a:defRPr/>
            </a:lvl1pPr>
          </a:lstStyle>
          <a:p>
            <a:pPr>
              <a:defRPr/>
            </a:pPr>
            <a:fld id="{6CF5669B-2A71-46DD-B2B0-B5DC021E52A5}" type="datetime1">
              <a:rPr lang="en-US" altLang="en-US"/>
              <a:pPr>
                <a:defRPr/>
              </a:pPr>
              <a:t>11/15/2023</a:t>
            </a:fld>
            <a:endParaRPr lang="en-US" altLang="en-US">
              <a:latin typeface="Times" panose="02020603050405020304" pitchFamily="18" charset="0"/>
            </a:endParaRPr>
          </a:p>
        </p:txBody>
      </p:sp>
      <p:sp>
        <p:nvSpPr>
          <p:cNvPr id="6" name="Footer Placeholder 5">
            <a:extLst>
              <a:ext uri="{FF2B5EF4-FFF2-40B4-BE49-F238E27FC236}">
                <a16:creationId xmlns:a16="http://schemas.microsoft.com/office/drawing/2014/main" id="{A0589E21-323F-4B9E-A815-56D5BBE653F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5FFE4CC-022B-41EF-A942-52740471BA75}"/>
              </a:ext>
            </a:extLst>
          </p:cNvPr>
          <p:cNvSpPr>
            <a:spLocks noGrp="1"/>
          </p:cNvSpPr>
          <p:nvPr>
            <p:ph type="sldNum" sz="quarter" idx="12"/>
          </p:nvPr>
        </p:nvSpPr>
        <p:spPr/>
        <p:txBody>
          <a:bodyPr/>
          <a:lstStyle>
            <a:lvl1pPr>
              <a:defRPr/>
            </a:lvl1pPr>
          </a:lstStyle>
          <a:p>
            <a:pPr>
              <a:defRPr/>
            </a:pPr>
            <a:fld id="{9AA300B7-48FD-4950-9C92-B08876586A0D}"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65466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C5C4F-6847-449A-A274-A2AFFEE3D420}"/>
              </a:ext>
            </a:extLst>
          </p:cNvPr>
          <p:cNvSpPr>
            <a:spLocks noGrp="1"/>
          </p:cNvSpPr>
          <p:nvPr>
            <p:ph type="dt" sz="half" idx="10"/>
          </p:nvPr>
        </p:nvSpPr>
        <p:spPr/>
        <p:txBody>
          <a:bodyPr/>
          <a:lstStyle>
            <a:lvl1pPr>
              <a:defRPr/>
            </a:lvl1pPr>
          </a:lstStyle>
          <a:p>
            <a:pPr>
              <a:defRPr/>
            </a:pPr>
            <a:fld id="{1E88D1F0-14D5-4A51-A6B5-4E725232D7DA}" type="datetime1">
              <a:rPr lang="en-US" altLang="en-US"/>
              <a:pPr>
                <a:defRPr/>
              </a:pPr>
              <a:t>11/15/2023</a:t>
            </a:fld>
            <a:endParaRPr lang="en-US" altLang="en-US">
              <a:latin typeface="Times" panose="02020603050405020304" pitchFamily="18" charset="0"/>
            </a:endParaRPr>
          </a:p>
        </p:txBody>
      </p:sp>
      <p:sp>
        <p:nvSpPr>
          <p:cNvPr id="8" name="Footer Placeholder 7">
            <a:extLst>
              <a:ext uri="{FF2B5EF4-FFF2-40B4-BE49-F238E27FC236}">
                <a16:creationId xmlns:a16="http://schemas.microsoft.com/office/drawing/2014/main" id="{966A3506-95B0-40A6-8D12-D1468038053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39ABBF3E-79E8-4E01-B5B1-51BD8B755DF9}"/>
              </a:ext>
            </a:extLst>
          </p:cNvPr>
          <p:cNvSpPr>
            <a:spLocks noGrp="1"/>
          </p:cNvSpPr>
          <p:nvPr>
            <p:ph type="sldNum" sz="quarter" idx="12"/>
          </p:nvPr>
        </p:nvSpPr>
        <p:spPr/>
        <p:txBody>
          <a:bodyPr/>
          <a:lstStyle>
            <a:lvl1pPr>
              <a:defRPr/>
            </a:lvl1pPr>
          </a:lstStyle>
          <a:p>
            <a:pPr>
              <a:defRPr/>
            </a:pPr>
            <a:fld id="{CF7547CE-1610-48C3-B42F-930E747AD7D2}"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323095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CA125-6CD2-4B3D-AA5E-E88E8C2B5A39}"/>
              </a:ext>
            </a:extLst>
          </p:cNvPr>
          <p:cNvSpPr>
            <a:spLocks noGrp="1"/>
          </p:cNvSpPr>
          <p:nvPr>
            <p:ph type="dt" sz="half" idx="10"/>
          </p:nvPr>
        </p:nvSpPr>
        <p:spPr/>
        <p:txBody>
          <a:bodyPr/>
          <a:lstStyle>
            <a:lvl1pPr>
              <a:defRPr/>
            </a:lvl1pPr>
          </a:lstStyle>
          <a:p>
            <a:pPr>
              <a:defRPr/>
            </a:pPr>
            <a:fld id="{81483BC0-A9F5-4076-9CB8-6416D47A599B}" type="datetime1">
              <a:rPr lang="en-US" altLang="en-US"/>
              <a:pPr>
                <a:defRPr/>
              </a:pPr>
              <a:t>11/15/2023</a:t>
            </a:fld>
            <a:endParaRPr lang="en-US" altLang="en-US">
              <a:latin typeface="Times" panose="02020603050405020304" pitchFamily="18" charset="0"/>
            </a:endParaRPr>
          </a:p>
        </p:txBody>
      </p:sp>
      <p:sp>
        <p:nvSpPr>
          <p:cNvPr id="4" name="Footer Placeholder 3">
            <a:extLst>
              <a:ext uri="{FF2B5EF4-FFF2-40B4-BE49-F238E27FC236}">
                <a16:creationId xmlns:a16="http://schemas.microsoft.com/office/drawing/2014/main" id="{1A719CF8-62AA-491C-BA46-9699FE5E78F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E0CC5242-29ED-4000-A8EF-C1C7069E26CC}"/>
              </a:ext>
            </a:extLst>
          </p:cNvPr>
          <p:cNvSpPr>
            <a:spLocks noGrp="1"/>
          </p:cNvSpPr>
          <p:nvPr>
            <p:ph type="sldNum" sz="quarter" idx="12"/>
          </p:nvPr>
        </p:nvSpPr>
        <p:spPr/>
        <p:txBody>
          <a:bodyPr/>
          <a:lstStyle>
            <a:lvl1pPr>
              <a:defRPr/>
            </a:lvl1pPr>
          </a:lstStyle>
          <a:p>
            <a:pPr>
              <a:defRPr/>
            </a:pPr>
            <a:fld id="{3F1AC467-B1A5-4396-B269-42DF6DDDC30C}"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55976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D4732-54CD-437F-BE54-4DBE2D6C122C}"/>
              </a:ext>
            </a:extLst>
          </p:cNvPr>
          <p:cNvSpPr>
            <a:spLocks noGrp="1"/>
          </p:cNvSpPr>
          <p:nvPr>
            <p:ph type="dt" sz="half" idx="10"/>
          </p:nvPr>
        </p:nvSpPr>
        <p:spPr/>
        <p:txBody>
          <a:bodyPr/>
          <a:lstStyle>
            <a:lvl1pPr>
              <a:defRPr/>
            </a:lvl1pPr>
          </a:lstStyle>
          <a:p>
            <a:pPr>
              <a:defRPr/>
            </a:pPr>
            <a:fld id="{D26D5235-C249-437E-B5B7-F7FAFAE58A7C}" type="datetime1">
              <a:rPr lang="en-US" altLang="en-US"/>
              <a:pPr>
                <a:defRPr/>
              </a:pPr>
              <a:t>11/15/2023</a:t>
            </a:fld>
            <a:endParaRPr lang="en-US" altLang="en-US">
              <a:latin typeface="Times" panose="02020603050405020304" pitchFamily="18" charset="0"/>
            </a:endParaRPr>
          </a:p>
        </p:txBody>
      </p:sp>
      <p:sp>
        <p:nvSpPr>
          <p:cNvPr id="3" name="Footer Placeholder 2">
            <a:extLst>
              <a:ext uri="{FF2B5EF4-FFF2-40B4-BE49-F238E27FC236}">
                <a16:creationId xmlns:a16="http://schemas.microsoft.com/office/drawing/2014/main" id="{B8B2905F-8536-4B7A-A4BE-FA0151EDDC5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6716CAB7-CB84-40D1-81C3-1B87EA07ED25}"/>
              </a:ext>
            </a:extLst>
          </p:cNvPr>
          <p:cNvSpPr>
            <a:spLocks noGrp="1"/>
          </p:cNvSpPr>
          <p:nvPr>
            <p:ph type="sldNum" sz="quarter" idx="12"/>
          </p:nvPr>
        </p:nvSpPr>
        <p:spPr/>
        <p:txBody>
          <a:bodyPr/>
          <a:lstStyle>
            <a:lvl1pPr>
              <a:defRPr/>
            </a:lvl1pPr>
          </a:lstStyle>
          <a:p>
            <a:pPr>
              <a:defRPr/>
            </a:pPr>
            <a:fld id="{2120ACD2-0590-4510-BF5B-DD7423F4F467}"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40388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9FED683F-2E21-48EF-A956-E744442C0D21}"/>
              </a:ext>
            </a:extLst>
          </p:cNvPr>
          <p:cNvSpPr>
            <a:spLocks noGrp="1"/>
          </p:cNvSpPr>
          <p:nvPr>
            <p:ph type="dt" sz="half" idx="10"/>
          </p:nvPr>
        </p:nvSpPr>
        <p:spPr/>
        <p:txBody>
          <a:bodyPr/>
          <a:lstStyle>
            <a:lvl1pPr>
              <a:defRPr/>
            </a:lvl1pPr>
          </a:lstStyle>
          <a:p>
            <a:pPr>
              <a:defRPr/>
            </a:pPr>
            <a:fld id="{5D2B280F-B41D-47A4-9606-E6BC77D5F473}" type="datetime1">
              <a:rPr lang="en-US" altLang="en-US"/>
              <a:pPr>
                <a:defRPr/>
              </a:pPr>
              <a:t>11/15/2023</a:t>
            </a:fld>
            <a:endParaRPr lang="en-US" altLang="en-US">
              <a:latin typeface="Times" panose="02020603050405020304" pitchFamily="18" charset="0"/>
            </a:endParaRPr>
          </a:p>
        </p:txBody>
      </p:sp>
      <p:sp>
        <p:nvSpPr>
          <p:cNvPr id="6" name="Footer Placeholder 5">
            <a:extLst>
              <a:ext uri="{FF2B5EF4-FFF2-40B4-BE49-F238E27FC236}">
                <a16:creationId xmlns:a16="http://schemas.microsoft.com/office/drawing/2014/main" id="{FBC896E1-E119-48B1-B7FA-78C9699220B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3437AD9-7EEC-436A-B636-C1010F907E34}"/>
              </a:ext>
            </a:extLst>
          </p:cNvPr>
          <p:cNvSpPr>
            <a:spLocks noGrp="1"/>
          </p:cNvSpPr>
          <p:nvPr>
            <p:ph type="sldNum" sz="quarter" idx="12"/>
          </p:nvPr>
        </p:nvSpPr>
        <p:spPr/>
        <p:txBody>
          <a:bodyPr/>
          <a:lstStyle>
            <a:lvl1pPr>
              <a:defRPr/>
            </a:lvl1pPr>
          </a:lstStyle>
          <a:p>
            <a:pPr>
              <a:defRPr/>
            </a:pPr>
            <a:fld id="{056A4C06-706E-4C1C-AA21-443B9A797786}"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137640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92B0BB97-EE35-497B-A7DA-720496F3AEF6}"/>
              </a:ext>
            </a:extLst>
          </p:cNvPr>
          <p:cNvSpPr>
            <a:spLocks noGrp="1"/>
          </p:cNvSpPr>
          <p:nvPr>
            <p:ph type="dt" sz="half" idx="10"/>
          </p:nvPr>
        </p:nvSpPr>
        <p:spPr/>
        <p:txBody>
          <a:bodyPr/>
          <a:lstStyle>
            <a:lvl1pPr>
              <a:defRPr/>
            </a:lvl1pPr>
          </a:lstStyle>
          <a:p>
            <a:pPr>
              <a:defRPr/>
            </a:pPr>
            <a:fld id="{A8C693F3-C091-4AF9-93AB-9532FAB651EE}" type="datetime1">
              <a:rPr lang="en-US" altLang="en-US"/>
              <a:pPr>
                <a:defRPr/>
              </a:pPr>
              <a:t>11/15/2023</a:t>
            </a:fld>
            <a:endParaRPr lang="en-US" altLang="en-US">
              <a:latin typeface="Times" panose="02020603050405020304" pitchFamily="18" charset="0"/>
            </a:endParaRPr>
          </a:p>
        </p:txBody>
      </p:sp>
      <p:sp>
        <p:nvSpPr>
          <p:cNvPr id="6" name="Footer Placeholder 5">
            <a:extLst>
              <a:ext uri="{FF2B5EF4-FFF2-40B4-BE49-F238E27FC236}">
                <a16:creationId xmlns:a16="http://schemas.microsoft.com/office/drawing/2014/main" id="{9CC976F3-49B3-48AF-89BD-A739CEAB18B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1DA8D8B-4E07-4945-8211-C601184EAA55}"/>
              </a:ext>
            </a:extLst>
          </p:cNvPr>
          <p:cNvSpPr>
            <a:spLocks noGrp="1"/>
          </p:cNvSpPr>
          <p:nvPr>
            <p:ph type="sldNum" sz="quarter" idx="12"/>
          </p:nvPr>
        </p:nvSpPr>
        <p:spPr/>
        <p:txBody>
          <a:bodyPr/>
          <a:lstStyle>
            <a:lvl1pPr>
              <a:defRPr/>
            </a:lvl1pPr>
          </a:lstStyle>
          <a:p>
            <a:pPr>
              <a:defRPr/>
            </a:pPr>
            <a:fld id="{0ACDD45F-7EBA-4AC7-96BD-0AB89C1CEB1F}" type="slidenum">
              <a:rPr lang="en-US" altLang="en-US"/>
              <a:pPr>
                <a:defRPr/>
              </a:pPr>
              <a:t>‹#›</a:t>
            </a:fld>
            <a:endParaRPr lang="en-US" altLang="en-US">
              <a:solidFill>
                <a:srgbClr val="002C77"/>
              </a:solidFill>
            </a:endParaRPr>
          </a:p>
        </p:txBody>
      </p:sp>
    </p:spTree>
    <p:extLst>
      <p:ext uri="{BB962C8B-B14F-4D97-AF65-F5344CB8AC3E}">
        <p14:creationId xmlns:p14="http://schemas.microsoft.com/office/powerpoint/2010/main" val="21211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a:extLst>
              <a:ext uri="{FF2B5EF4-FFF2-40B4-BE49-F238E27FC236}">
                <a16:creationId xmlns:a16="http://schemas.microsoft.com/office/drawing/2014/main" id="{FFAC043A-3A1E-454A-A15C-C596C34A34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EB2AE259-C904-4F76-A02F-DE4A9098E651}"/>
              </a:ext>
            </a:extLst>
          </p:cNvPr>
          <p:cNvSpPr>
            <a:spLocks noGrp="1" noChangeArrowheads="1"/>
          </p:cNvSpPr>
          <p:nvPr>
            <p:ph type="title"/>
          </p:nvPr>
        </p:nvSpPr>
        <p:spPr bwMode="black">
          <a:xfrm>
            <a:off x="809625" y="3905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723C8CD-ED8A-4E3E-8A48-7A738512F5AC}"/>
              </a:ext>
            </a:extLst>
          </p:cNvPr>
          <p:cNvSpPr>
            <a:spLocks noGrp="1" noChangeArrowheads="1"/>
          </p:cNvSpPr>
          <p:nvPr>
            <p:ph type="body" idx="1"/>
          </p:nvPr>
        </p:nvSpPr>
        <p:spPr bwMode="black">
          <a:xfrm>
            <a:off x="809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5F1B93EA-C145-474E-95C4-2233081033F9}"/>
              </a:ext>
            </a:extLst>
          </p:cNvPr>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anose="020B0604020202020204" pitchFamily="34" charset="0"/>
              </a:defRPr>
            </a:lvl1pPr>
          </a:lstStyle>
          <a:p>
            <a:pPr>
              <a:defRPr/>
            </a:pPr>
            <a:fld id="{54263A24-A2AA-4027-9DE6-BDF6C62D4CAB}" type="datetime1">
              <a:rPr lang="en-US" altLang="en-US"/>
              <a:pPr>
                <a:defRPr/>
              </a:pPr>
              <a:t>11/15/2023</a:t>
            </a:fld>
            <a:endParaRPr lang="en-US" altLang="en-US"/>
          </a:p>
        </p:txBody>
      </p:sp>
      <p:sp>
        <p:nvSpPr>
          <p:cNvPr id="1029" name="Rectangle 5">
            <a:extLst>
              <a:ext uri="{FF2B5EF4-FFF2-40B4-BE49-F238E27FC236}">
                <a16:creationId xmlns:a16="http://schemas.microsoft.com/office/drawing/2014/main" id="{D49D22E4-54BA-4A70-8E6E-DEFEAC8E4167}"/>
              </a:ext>
            </a:extLst>
          </p:cNvPr>
          <p:cNvSpPr>
            <a:spLocks noGrp="1" noChangeArrowheads="1"/>
          </p:cNvSpPr>
          <p:nvPr>
            <p:ph type="ftr" sz="quarter" idx="3"/>
          </p:nvPr>
        </p:nvSpPr>
        <p:spPr bwMode="black">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Arial" panose="020B060402020202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A90C184C-F995-4D99-ABBA-E76D95E5E2B6}"/>
              </a:ext>
            </a:extLst>
          </p:cNvPr>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defRPr>
            </a:lvl1pPr>
          </a:lstStyle>
          <a:p>
            <a:pPr>
              <a:defRPr/>
            </a:pPr>
            <a:fld id="{AC6CAAE8-C732-42AA-A33F-0AFC1E70023B}" type="slidenum">
              <a:rPr lang="en-US" altLang="en-US"/>
              <a:pPr>
                <a:defRPr/>
              </a:pPr>
              <a:t>‹#›</a:t>
            </a:fld>
            <a:endParaRPr lang="en-US" altLang="en-US">
              <a:solidFill>
                <a:srgbClr val="002C77"/>
              </a:solidFill>
            </a:endParaRP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p:txStyles>
    <p:titleStyle>
      <a:lvl1pPr algn="l" rtl="0" eaLnBrk="1" fontAlgn="base" hangingPunct="1">
        <a:spcBef>
          <a:spcPct val="0"/>
        </a:spcBef>
        <a:spcAft>
          <a:spcPct val="0"/>
        </a:spcAft>
        <a:defRPr sz="3600" b="1">
          <a:solidFill>
            <a:srgbClr val="254B8E"/>
          </a:solidFill>
          <a:latin typeface="+mj-lt"/>
          <a:ea typeface="ＭＳ Ｐゴシック"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65D73-1E79-4C87-A12D-6189C0592159}" type="datetimeFigureOut">
              <a:rPr lang="en-US" smtClean="0"/>
              <a:t>11/15/2023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8162A-AC18-480B-AB49-4BCADE345727}" type="slidenum">
              <a:rPr lang="en-US" smtClean="0"/>
              <a:t>‹#›</a:t>
            </a:fld>
            <a:endParaRPr lang="en-US"/>
          </a:p>
        </p:txBody>
      </p:sp>
    </p:spTree>
    <p:extLst>
      <p:ext uri="{BB962C8B-B14F-4D97-AF65-F5344CB8AC3E}">
        <p14:creationId xmlns:p14="http://schemas.microsoft.com/office/powerpoint/2010/main" val="2600508960"/>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6612-cylinder-hat-png-ima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www.aliem.com/em-match-advice-emergency-medicine-right/thinking-face-emoj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5rOiW_xY-k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aliem.com/em-match-advice-emergency-medicine-right/thinking-face-emoj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losler.org/lifelong-learning-in-clinical-excellence/embracing-care-partner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kskarupski@jhmi.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HNBCVM4KbU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01QQZyl-_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38DF4DAE-F122-49AC-9F59-196F16F7F724}"/>
              </a:ext>
            </a:extLst>
          </p:cNvPr>
          <p:cNvSpPr>
            <a:spLocks noGrp="1" noChangeArrowheads="1"/>
          </p:cNvSpPr>
          <p:nvPr>
            <p:ph type="ctrTitle"/>
          </p:nvPr>
        </p:nvSpPr>
        <p:spPr>
          <a:xfrm>
            <a:off x="228600" y="3118937"/>
            <a:ext cx="8534400" cy="1143000"/>
          </a:xfrm>
        </p:spPr>
        <p:txBody>
          <a:bodyPr/>
          <a:lstStyle/>
          <a:p>
            <a:pPr algn="ctr" eaLnBrk="1" hangingPunct="1"/>
            <a:r>
              <a:rPr lang="en-US" altLang="en-US" dirty="0">
                <a:solidFill>
                  <a:srgbClr val="FFC000"/>
                </a:solidFill>
                <a:ea typeface="ＭＳ Ｐゴシック" panose="020B0600070205080204" pitchFamily="34" charset="-128"/>
              </a:rPr>
              <a:t>Who Cares?</a:t>
            </a:r>
            <a:br>
              <a:rPr lang="en-US" altLang="en-US" dirty="0">
                <a:solidFill>
                  <a:srgbClr val="FFC000"/>
                </a:solidFill>
                <a:ea typeface="ＭＳ Ｐゴシック" panose="020B0600070205080204" pitchFamily="34" charset="-128"/>
              </a:rPr>
            </a:br>
            <a:r>
              <a:rPr lang="en-US" altLang="en-US" dirty="0">
                <a:ea typeface="ＭＳ Ｐゴシック" panose="020B0600070205080204" pitchFamily="34" charset="-128"/>
              </a:rPr>
              <a:t>Family Caregiving Experiences of our Healthcare Providers</a:t>
            </a:r>
            <a:br>
              <a:rPr lang="en-US" altLang="en-US" dirty="0">
                <a:ea typeface="ＭＳ Ｐゴシック" panose="020B0600070205080204" pitchFamily="34" charset="-128"/>
              </a:rPr>
            </a:br>
            <a:r>
              <a:rPr lang="en-US" altLang="en-US" sz="1800" i="1" dirty="0">
                <a:ea typeface="ＭＳ Ｐゴシック" panose="020B0600070205080204" pitchFamily="34" charset="-128"/>
              </a:rPr>
              <a:t>Johns Hopkins Center on Aging &amp; Health (COAH)</a:t>
            </a:r>
            <a:br>
              <a:rPr lang="en-US" altLang="en-US" sz="1800" i="1" dirty="0">
                <a:ea typeface="ＭＳ Ｐゴシック" panose="020B0600070205080204" pitchFamily="34" charset="-128"/>
              </a:rPr>
            </a:br>
            <a:r>
              <a:rPr lang="en-US" altLang="en-US" sz="1800" i="1" dirty="0">
                <a:ea typeface="ＭＳ Ｐゴシック" panose="020B0600070205080204" pitchFamily="34" charset="-128"/>
              </a:rPr>
              <a:t>Scientific Seminar Series, 03/06/23</a:t>
            </a:r>
          </a:p>
        </p:txBody>
      </p:sp>
      <p:sp>
        <p:nvSpPr>
          <p:cNvPr id="3" name="Subtitle 2">
            <a:extLst>
              <a:ext uri="{FF2B5EF4-FFF2-40B4-BE49-F238E27FC236}">
                <a16:creationId xmlns:a16="http://schemas.microsoft.com/office/drawing/2014/main" id="{C0B2790B-31DE-4A64-8326-8B6ED8E0B204}"/>
              </a:ext>
            </a:extLst>
          </p:cNvPr>
          <p:cNvSpPr>
            <a:spLocks noGrp="1"/>
          </p:cNvSpPr>
          <p:nvPr>
            <p:ph type="subTitle" idx="1"/>
          </p:nvPr>
        </p:nvSpPr>
        <p:spPr>
          <a:xfrm>
            <a:off x="223421" y="5334000"/>
            <a:ext cx="8920579" cy="914400"/>
          </a:xfrm>
        </p:spPr>
        <p:txBody>
          <a:bodyPr/>
          <a:lstStyle/>
          <a:p>
            <a:endParaRPr lang="en-US" b="1" dirty="0">
              <a:solidFill>
                <a:srgbClr val="FFC000"/>
              </a:solidFill>
            </a:endParaRPr>
          </a:p>
          <a:p>
            <a:r>
              <a:rPr lang="en-US" sz="1800" b="1" dirty="0">
                <a:solidFill>
                  <a:srgbClr val="FFC000"/>
                </a:solidFill>
              </a:rPr>
              <a:t>Kimberly A. Skarupski, PhD, MPH</a:t>
            </a:r>
          </a:p>
          <a:p>
            <a:r>
              <a:rPr lang="en-US" sz="1800" i="1" dirty="0"/>
              <a:t>Professor, Geriatric Medicine &amp; Gerontology (SOM); Senior Associate, COAH</a:t>
            </a:r>
          </a:p>
          <a:p>
            <a:r>
              <a:rPr lang="en-US" sz="1800" i="1" dirty="0"/>
              <a:t>Professor, Epidemiology (BSPH)    		                              kskarupski@jhmi.edu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A52F-1B63-477F-B965-2E86104CFDEF}"/>
              </a:ext>
            </a:extLst>
          </p:cNvPr>
          <p:cNvSpPr>
            <a:spLocks noGrp="1"/>
          </p:cNvSpPr>
          <p:nvPr>
            <p:ph type="title"/>
          </p:nvPr>
        </p:nvSpPr>
        <p:spPr>
          <a:xfrm>
            <a:off x="163845" y="247095"/>
            <a:ext cx="7772400" cy="1143000"/>
          </a:xfrm>
        </p:spPr>
        <p:txBody>
          <a:bodyPr/>
          <a:lstStyle/>
          <a:p>
            <a:r>
              <a:rPr lang="en-US" dirty="0"/>
              <a:t>Backdrop </a:t>
            </a:r>
            <a:br>
              <a:rPr lang="en-US" dirty="0"/>
            </a:br>
            <a:r>
              <a:rPr lang="en-US" sz="2400" i="1" dirty="0"/>
              <a:t>(faculty development/mentoring hat)</a:t>
            </a:r>
          </a:p>
        </p:txBody>
      </p:sp>
      <p:sp>
        <p:nvSpPr>
          <p:cNvPr id="7" name="Content Placeholder 6">
            <a:extLst>
              <a:ext uri="{FF2B5EF4-FFF2-40B4-BE49-F238E27FC236}">
                <a16:creationId xmlns:a16="http://schemas.microsoft.com/office/drawing/2014/main" id="{4B570515-4053-4D74-B94D-DA1985FD5586}"/>
              </a:ext>
            </a:extLst>
          </p:cNvPr>
          <p:cNvSpPr>
            <a:spLocks noGrp="1"/>
          </p:cNvSpPr>
          <p:nvPr>
            <p:ph idx="1"/>
          </p:nvPr>
        </p:nvSpPr>
        <p:spPr>
          <a:xfrm>
            <a:off x="533400" y="1897601"/>
            <a:ext cx="8305800" cy="4114800"/>
          </a:xfrm>
        </p:spPr>
        <p:txBody>
          <a:bodyPr/>
          <a:lstStyle/>
          <a:p>
            <a:pPr marL="0" lvl="0" indent="0" eaLnBrk="0" hangingPunct="0">
              <a:spcBef>
                <a:spcPct val="30000"/>
              </a:spcBef>
              <a:buNone/>
              <a:defRPr/>
            </a:pPr>
            <a:r>
              <a:rPr lang="en-US" sz="2400" i="1" dirty="0"/>
              <a:t>At least 4 important points for early-career faculty members: </a:t>
            </a:r>
          </a:p>
          <a:p>
            <a:pPr marL="514350" lvl="0" indent="-514350" eaLnBrk="0" hangingPunct="0">
              <a:spcBef>
                <a:spcPct val="30000"/>
              </a:spcBef>
              <a:buAutoNum type="arabicParenR"/>
              <a:defRPr/>
            </a:pPr>
            <a:r>
              <a:rPr lang="en-US" sz="2400" i="1" dirty="0"/>
              <a:t>Marry your interests (mine are faculty development and gerontology)</a:t>
            </a:r>
          </a:p>
          <a:p>
            <a:pPr marL="514350" lvl="0" indent="-514350" eaLnBrk="0" hangingPunct="0">
              <a:spcBef>
                <a:spcPct val="30000"/>
              </a:spcBef>
              <a:buAutoNum type="arabicParenR"/>
              <a:defRPr/>
            </a:pPr>
            <a:r>
              <a:rPr lang="en-US" sz="2400" i="1" dirty="0"/>
              <a:t>Play your work forward (I thought ahead to additional scholarship we could generate and added caregiving questions to a survey about retirement)</a:t>
            </a:r>
          </a:p>
          <a:p>
            <a:pPr marL="514350" lvl="0" indent="-514350" eaLnBrk="0" hangingPunct="0">
              <a:spcBef>
                <a:spcPct val="30000"/>
              </a:spcBef>
              <a:buAutoNum type="arabicParenR"/>
              <a:defRPr/>
            </a:pPr>
            <a:r>
              <a:rPr lang="en-US" sz="2400" i="1" dirty="0"/>
              <a:t>Leverage opportunities by building your communities (invite diverse people to your table to generate papers) </a:t>
            </a:r>
          </a:p>
          <a:p>
            <a:pPr marL="514350" lvl="0" indent="-514350" eaLnBrk="0" hangingPunct="0">
              <a:spcBef>
                <a:spcPct val="30000"/>
              </a:spcBef>
              <a:buAutoNum type="arabicParenR"/>
              <a:defRPr/>
            </a:pPr>
            <a:r>
              <a:rPr lang="en-US" sz="2400" i="1" dirty="0"/>
              <a:t>Be patient. This process started in 2015.</a:t>
            </a:r>
          </a:p>
          <a:p>
            <a:pPr marL="0" lvl="0" indent="0" eaLnBrk="0" hangingPunct="0">
              <a:spcBef>
                <a:spcPct val="30000"/>
              </a:spcBef>
              <a:buNone/>
              <a:defRPr/>
            </a:pPr>
            <a:endParaRPr lang="en-US" dirty="0"/>
          </a:p>
          <a:p>
            <a:endParaRPr lang="en-US" dirty="0"/>
          </a:p>
        </p:txBody>
      </p:sp>
      <p:sp>
        <p:nvSpPr>
          <p:cNvPr id="6" name="Slide Number Placeholder 5">
            <a:extLst>
              <a:ext uri="{FF2B5EF4-FFF2-40B4-BE49-F238E27FC236}">
                <a16:creationId xmlns:a16="http://schemas.microsoft.com/office/drawing/2014/main" id="{31B82DE7-177D-41D3-B51D-AEE71629E814}"/>
              </a:ext>
            </a:extLst>
          </p:cNvPr>
          <p:cNvSpPr>
            <a:spLocks noGrp="1"/>
          </p:cNvSpPr>
          <p:nvPr>
            <p:ph type="sldNum" sz="quarter" idx="12"/>
          </p:nvPr>
        </p:nvSpPr>
        <p:spPr/>
        <p:txBody>
          <a:bodyPr/>
          <a:lstStyle/>
          <a:p>
            <a:pPr>
              <a:defRPr/>
            </a:pPr>
            <a:fld id="{7A610A4F-817E-4462-AAC2-73D732CE64BD}" type="slidenum">
              <a:rPr lang="en-US" altLang="en-US" smtClean="0"/>
              <a:pPr>
                <a:defRPr/>
              </a:pPr>
              <a:t>10</a:t>
            </a:fld>
            <a:endParaRPr lang="en-US" altLang="en-US">
              <a:solidFill>
                <a:srgbClr val="002C77"/>
              </a:solidFill>
            </a:endParaRPr>
          </a:p>
        </p:txBody>
      </p:sp>
      <p:pic>
        <p:nvPicPr>
          <p:cNvPr id="9" name="Picture 8">
            <a:extLst>
              <a:ext uri="{FF2B5EF4-FFF2-40B4-BE49-F238E27FC236}">
                <a16:creationId xmlns:a16="http://schemas.microsoft.com/office/drawing/2014/main" id="{A717C259-E56B-4CF1-9DA7-49DE8C45A4D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85573" y="272988"/>
            <a:ext cx="1763853" cy="1371599"/>
          </a:xfrm>
          <a:prstGeom prst="rect">
            <a:avLst/>
          </a:prstGeom>
        </p:spPr>
      </p:pic>
      <p:sp>
        <p:nvSpPr>
          <p:cNvPr id="10" name="TextBox 9">
            <a:extLst>
              <a:ext uri="{FF2B5EF4-FFF2-40B4-BE49-F238E27FC236}">
                <a16:creationId xmlns:a16="http://schemas.microsoft.com/office/drawing/2014/main" id="{9EFE3C54-3866-48D5-BFDD-F5DE12028382}"/>
              </a:ext>
            </a:extLst>
          </p:cNvPr>
          <p:cNvSpPr txBox="1"/>
          <p:nvPr/>
        </p:nvSpPr>
        <p:spPr>
          <a:xfrm>
            <a:off x="162365" y="7088690"/>
            <a:ext cx="1590235" cy="507831"/>
          </a:xfrm>
          <a:prstGeom prst="rect">
            <a:avLst/>
          </a:prstGeom>
          <a:noFill/>
        </p:spPr>
        <p:txBody>
          <a:bodyPr wrap="square" rtlCol="0">
            <a:spAutoFit/>
          </a:bodyPr>
          <a:lstStyle/>
          <a:p>
            <a:r>
              <a:rPr lang="en-US" sz="900">
                <a:hlinkClick r:id="rId4" tooltip="https://freepngimg.com/png/6612-cylinder-hat-png-image"/>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96549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6206-DC48-4D7E-BC76-734632C930D4}"/>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A325145B-F75F-413A-906F-1BD4937C3C09}"/>
              </a:ext>
            </a:extLst>
          </p:cNvPr>
          <p:cNvSpPr>
            <a:spLocks noGrp="1"/>
          </p:cNvSpPr>
          <p:nvPr>
            <p:ph type="sldNum" sz="quarter" idx="12"/>
          </p:nvPr>
        </p:nvSpPr>
        <p:spPr/>
        <p:txBody>
          <a:bodyPr/>
          <a:lstStyle/>
          <a:p>
            <a:pPr>
              <a:defRPr/>
            </a:pPr>
            <a:fld id="{7A610A4F-817E-4462-AAC2-73D732CE64BD}" type="slidenum">
              <a:rPr lang="en-US" altLang="en-US" smtClean="0"/>
              <a:pPr>
                <a:defRPr/>
              </a:pPr>
              <a:t>11</a:t>
            </a:fld>
            <a:endParaRPr lang="en-US" altLang="en-US">
              <a:solidFill>
                <a:srgbClr val="002C77"/>
              </a:solidFill>
            </a:endParaRPr>
          </a:p>
        </p:txBody>
      </p:sp>
      <p:pic>
        <p:nvPicPr>
          <p:cNvPr id="7" name="Picture 6">
            <a:extLst>
              <a:ext uri="{FF2B5EF4-FFF2-40B4-BE49-F238E27FC236}">
                <a16:creationId xmlns:a16="http://schemas.microsoft.com/office/drawing/2014/main" id="{41663002-6703-432C-A4C2-E2F5695C8B52}"/>
              </a:ext>
            </a:extLst>
          </p:cNvPr>
          <p:cNvPicPr>
            <a:picLocks noChangeAspect="1"/>
          </p:cNvPicPr>
          <p:nvPr/>
        </p:nvPicPr>
        <p:blipFill>
          <a:blip r:embed="rId3"/>
          <a:stretch>
            <a:fillRect/>
          </a:stretch>
        </p:blipFill>
        <p:spPr>
          <a:xfrm>
            <a:off x="304799" y="24152"/>
            <a:ext cx="8614341" cy="6366739"/>
          </a:xfrm>
          <a:prstGeom prst="rect">
            <a:avLst/>
          </a:prstGeom>
        </p:spPr>
      </p:pic>
      <p:sp>
        <p:nvSpPr>
          <p:cNvPr id="8" name="Rectangle 7">
            <a:extLst>
              <a:ext uri="{FF2B5EF4-FFF2-40B4-BE49-F238E27FC236}">
                <a16:creationId xmlns:a16="http://schemas.microsoft.com/office/drawing/2014/main" id="{97F10859-6CC6-473F-A73C-B10B4982AEDA}"/>
              </a:ext>
            </a:extLst>
          </p:cNvPr>
          <p:cNvSpPr/>
          <p:nvPr/>
        </p:nvSpPr>
        <p:spPr>
          <a:xfrm>
            <a:off x="264829" y="6380982"/>
            <a:ext cx="8614342" cy="430887"/>
          </a:xfrm>
          <a:prstGeom prst="rect">
            <a:avLst/>
          </a:prstGeom>
        </p:spPr>
        <p:txBody>
          <a:bodyPr wrap="square">
            <a:spAutoFit/>
          </a:bodyPr>
          <a:lstStyle/>
          <a:p>
            <a:pPr marR="0" lvl="0">
              <a:spcBef>
                <a:spcPts val="0"/>
              </a:spcBef>
              <a:spcAft>
                <a:spcPts val="0"/>
              </a:spcAft>
              <a:buSzPts val="1100"/>
            </a:pPr>
            <a:r>
              <a:rPr lang="en-US" sz="1100" b="1" dirty="0">
                <a:latin typeface="Garamond" panose="02020404030301010803" pitchFamily="18" charset="0"/>
                <a:ea typeface="Times New Roman" panose="02020603050405020304" pitchFamily="18" charset="0"/>
              </a:rPr>
              <a:t>Skarupski</a:t>
            </a:r>
            <a:r>
              <a:rPr lang="en-US" sz="1100" dirty="0">
                <a:latin typeface="Garamond" panose="02020404030301010803" pitchFamily="18" charset="0"/>
                <a:ea typeface="Times New Roman" panose="02020603050405020304" pitchFamily="18" charset="0"/>
              </a:rPr>
              <a:t> KA, Dandar V, Mylona E, Chatterjee A, Welch C, Singh M. Late career faculty: A survey of faculty affairs and faculty development leaders of U.S. medical schools. </a:t>
            </a:r>
            <a:r>
              <a:rPr lang="en-US" sz="1100" b="1" dirty="0" err="1">
                <a:latin typeface="Garamond" panose="02020404030301010803" pitchFamily="18" charset="0"/>
                <a:ea typeface="Times New Roman" panose="02020603050405020304" pitchFamily="18" charset="0"/>
              </a:rPr>
              <a:t>Acad</a:t>
            </a:r>
            <a:r>
              <a:rPr lang="en-US" sz="1100" b="1" dirty="0">
                <a:latin typeface="Garamond" panose="02020404030301010803" pitchFamily="18" charset="0"/>
                <a:ea typeface="Times New Roman" panose="02020603050405020304" pitchFamily="18" charset="0"/>
              </a:rPr>
              <a:t> Med. 2020 </a:t>
            </a:r>
            <a:r>
              <a:rPr lang="en-US" sz="1100" dirty="0">
                <a:latin typeface="Garamond" panose="02020404030301010803" pitchFamily="18" charset="0"/>
                <a:ea typeface="Times New Roman" panose="02020603050405020304" pitchFamily="18" charset="0"/>
              </a:rPr>
              <a:t>;95(2):234-240.</a:t>
            </a:r>
            <a:endParaRPr lang="en-US" sz="1000" b="1" dirty="0">
              <a:latin typeface="Courier New" panose="02070309020205020404" pitchFamily="49" charset="0"/>
              <a:ea typeface="Times New Roman" panose="02020603050405020304" pitchFamily="18" charset="0"/>
            </a:endParaRPr>
          </a:p>
        </p:txBody>
      </p:sp>
      <p:sp>
        <p:nvSpPr>
          <p:cNvPr id="3" name="Oval 2">
            <a:extLst>
              <a:ext uri="{FF2B5EF4-FFF2-40B4-BE49-F238E27FC236}">
                <a16:creationId xmlns:a16="http://schemas.microsoft.com/office/drawing/2014/main" id="{EFC2FDC9-B72E-437A-BE88-8D3715AE655C}"/>
              </a:ext>
            </a:extLst>
          </p:cNvPr>
          <p:cNvSpPr/>
          <p:nvPr/>
        </p:nvSpPr>
        <p:spPr bwMode="auto">
          <a:xfrm>
            <a:off x="264829" y="2514600"/>
            <a:ext cx="2859371" cy="1143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9129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3EE960-99D4-4716-BAAB-40CC8117DB4F}"/>
              </a:ext>
            </a:extLst>
          </p:cNvPr>
          <p:cNvSpPr>
            <a:spLocks noGrp="1"/>
          </p:cNvSpPr>
          <p:nvPr>
            <p:ph type="sldNum" sz="quarter" idx="12"/>
          </p:nvPr>
        </p:nvSpPr>
        <p:spPr/>
        <p:txBody>
          <a:bodyPr/>
          <a:lstStyle/>
          <a:p>
            <a:pPr>
              <a:defRPr/>
            </a:pPr>
            <a:fld id="{7A610A4F-817E-4462-AAC2-73D732CE64BD}" type="slidenum">
              <a:rPr lang="en-US" altLang="en-US" smtClean="0"/>
              <a:pPr>
                <a:defRPr/>
              </a:pPr>
              <a:t>12</a:t>
            </a:fld>
            <a:endParaRPr lang="en-US" altLang="en-US">
              <a:solidFill>
                <a:srgbClr val="002C77"/>
              </a:solidFill>
            </a:endParaRPr>
          </a:p>
        </p:txBody>
      </p:sp>
      <p:sp>
        <p:nvSpPr>
          <p:cNvPr id="16" name="Rectangle 15">
            <a:extLst>
              <a:ext uri="{FF2B5EF4-FFF2-40B4-BE49-F238E27FC236}">
                <a16:creationId xmlns:a16="http://schemas.microsoft.com/office/drawing/2014/main" id="{691ABA8C-F58B-4491-9048-5C85C2B1B948}"/>
              </a:ext>
            </a:extLst>
          </p:cNvPr>
          <p:cNvSpPr/>
          <p:nvPr/>
        </p:nvSpPr>
        <p:spPr>
          <a:xfrm>
            <a:off x="211748" y="6458857"/>
            <a:ext cx="8914108" cy="430887"/>
          </a:xfrm>
          <a:prstGeom prst="rect">
            <a:avLst/>
          </a:prstGeom>
        </p:spPr>
        <p:txBody>
          <a:bodyPr wrap="square">
            <a:spAutoFit/>
          </a:bodyPr>
          <a:lstStyle/>
          <a:p>
            <a:pPr marR="0" lvl="0">
              <a:spcBef>
                <a:spcPts val="0"/>
              </a:spcBef>
              <a:spcAft>
                <a:spcPts val="0"/>
              </a:spcAft>
              <a:buSzPts val="1100"/>
            </a:pPr>
            <a:r>
              <a:rPr lang="en-US" sz="1100" b="1" dirty="0">
                <a:latin typeface="Garamond" panose="02020404030301010803" pitchFamily="18" charset="0"/>
                <a:ea typeface="Times New Roman" panose="02020603050405020304" pitchFamily="18" charset="0"/>
              </a:rPr>
              <a:t>Skarupski</a:t>
            </a:r>
            <a:r>
              <a:rPr lang="en-US" sz="1100" dirty="0">
                <a:latin typeface="Garamond" panose="02020404030301010803" pitchFamily="18" charset="0"/>
                <a:ea typeface="Times New Roman" panose="02020603050405020304" pitchFamily="18" charset="0"/>
              </a:rPr>
              <a:t> KA, Welch C, Dandar V, Mylona E, Chatterjee A, Singh M. Late-Career Expectations: A survey of full-time faculty members who are 55 or older at 14 U.S. medical schools. </a:t>
            </a:r>
            <a:r>
              <a:rPr lang="en-US" sz="1100" b="1" dirty="0" err="1">
                <a:latin typeface="Garamond" panose="02020404030301010803" pitchFamily="18" charset="0"/>
                <a:ea typeface="Times New Roman" panose="02020603050405020304" pitchFamily="18" charset="0"/>
              </a:rPr>
              <a:t>Acad</a:t>
            </a:r>
            <a:r>
              <a:rPr lang="en-US" sz="1100" b="1" dirty="0">
                <a:latin typeface="Garamond" panose="02020404030301010803" pitchFamily="18" charset="0"/>
                <a:ea typeface="Times New Roman" panose="02020603050405020304" pitchFamily="18" charset="0"/>
              </a:rPr>
              <a:t> Med. 2020</a:t>
            </a:r>
            <a:r>
              <a:rPr lang="en-US" sz="1100" dirty="0">
                <a:latin typeface="Garamond" panose="02020404030301010803" pitchFamily="18" charset="0"/>
                <a:ea typeface="Times New Roman" panose="02020603050405020304" pitchFamily="18" charset="0"/>
              </a:rPr>
              <a:t>; 95(2):226-233.</a:t>
            </a:r>
            <a:endParaRPr lang="en-US" sz="1000" b="1" dirty="0">
              <a:latin typeface="Courier New" panose="02070309020205020404" pitchFamily="49" charset="0"/>
              <a:ea typeface="Times New Roman" panose="02020603050405020304" pitchFamily="18" charset="0"/>
            </a:endParaRPr>
          </a:p>
        </p:txBody>
      </p:sp>
      <p:pic>
        <p:nvPicPr>
          <p:cNvPr id="17" name="Picture 16">
            <a:extLst>
              <a:ext uri="{FF2B5EF4-FFF2-40B4-BE49-F238E27FC236}">
                <a16:creationId xmlns:a16="http://schemas.microsoft.com/office/drawing/2014/main" id="{61DD707C-2D3C-4298-B5BD-127798C40384}"/>
              </a:ext>
            </a:extLst>
          </p:cNvPr>
          <p:cNvPicPr>
            <a:picLocks noChangeAspect="1"/>
          </p:cNvPicPr>
          <p:nvPr/>
        </p:nvPicPr>
        <p:blipFill>
          <a:blip r:embed="rId3"/>
          <a:stretch>
            <a:fillRect/>
          </a:stretch>
        </p:blipFill>
        <p:spPr>
          <a:xfrm>
            <a:off x="229891" y="12591"/>
            <a:ext cx="8684218" cy="6446266"/>
          </a:xfrm>
          <a:prstGeom prst="rect">
            <a:avLst/>
          </a:prstGeom>
        </p:spPr>
      </p:pic>
    </p:spTree>
    <p:extLst>
      <p:ext uri="{BB962C8B-B14F-4D97-AF65-F5344CB8AC3E}">
        <p14:creationId xmlns:p14="http://schemas.microsoft.com/office/powerpoint/2010/main" val="363684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0DFC8F-70F2-4143-9D99-230A6EE4318F}"/>
              </a:ext>
            </a:extLst>
          </p:cNvPr>
          <p:cNvSpPr>
            <a:spLocks noGrp="1"/>
          </p:cNvSpPr>
          <p:nvPr>
            <p:ph type="sldNum" sz="quarter" idx="12"/>
          </p:nvPr>
        </p:nvSpPr>
        <p:spPr/>
        <p:txBody>
          <a:bodyPr/>
          <a:lstStyle/>
          <a:p>
            <a:pPr>
              <a:defRPr/>
            </a:pPr>
            <a:fld id="{7A610A4F-817E-4462-AAC2-73D732CE64BD}" type="slidenum">
              <a:rPr lang="en-US" altLang="en-US" smtClean="0"/>
              <a:pPr>
                <a:defRPr/>
              </a:pPr>
              <a:t>13</a:t>
            </a:fld>
            <a:endParaRPr lang="en-US" altLang="en-US">
              <a:solidFill>
                <a:srgbClr val="002C77"/>
              </a:solidFill>
            </a:endParaRPr>
          </a:p>
        </p:txBody>
      </p:sp>
      <p:pic>
        <p:nvPicPr>
          <p:cNvPr id="8" name="Picture 7">
            <a:extLst>
              <a:ext uri="{FF2B5EF4-FFF2-40B4-BE49-F238E27FC236}">
                <a16:creationId xmlns:a16="http://schemas.microsoft.com/office/drawing/2014/main" id="{50E1C447-2067-4A1C-B94E-A5E2BC13525B}"/>
              </a:ext>
            </a:extLst>
          </p:cNvPr>
          <p:cNvPicPr>
            <a:picLocks noChangeAspect="1"/>
          </p:cNvPicPr>
          <p:nvPr/>
        </p:nvPicPr>
        <p:blipFill>
          <a:blip r:embed="rId2"/>
          <a:stretch>
            <a:fillRect/>
          </a:stretch>
        </p:blipFill>
        <p:spPr>
          <a:xfrm>
            <a:off x="304800" y="97193"/>
            <a:ext cx="7239000" cy="6663613"/>
          </a:xfrm>
          <a:prstGeom prst="rect">
            <a:avLst/>
          </a:prstGeom>
        </p:spPr>
      </p:pic>
    </p:spTree>
    <p:extLst>
      <p:ext uri="{BB962C8B-B14F-4D97-AF65-F5344CB8AC3E}">
        <p14:creationId xmlns:p14="http://schemas.microsoft.com/office/powerpoint/2010/main" val="145423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95A69C-C471-48AF-AD5F-15D1737E1C8F}"/>
              </a:ext>
            </a:extLst>
          </p:cNvPr>
          <p:cNvSpPr>
            <a:spLocks noGrp="1"/>
          </p:cNvSpPr>
          <p:nvPr>
            <p:ph type="sldNum" sz="quarter" idx="12"/>
          </p:nvPr>
        </p:nvSpPr>
        <p:spPr/>
        <p:txBody>
          <a:bodyPr/>
          <a:lstStyle/>
          <a:p>
            <a:pPr>
              <a:defRPr/>
            </a:pPr>
            <a:fld id="{7A610A4F-817E-4462-AAC2-73D732CE64BD}" type="slidenum">
              <a:rPr lang="en-US" altLang="en-US" smtClean="0"/>
              <a:pPr>
                <a:defRPr/>
              </a:pPr>
              <a:t>14</a:t>
            </a:fld>
            <a:endParaRPr lang="en-US" altLang="en-US">
              <a:solidFill>
                <a:srgbClr val="002C77"/>
              </a:solidFill>
            </a:endParaRPr>
          </a:p>
        </p:txBody>
      </p:sp>
      <p:pic>
        <p:nvPicPr>
          <p:cNvPr id="7" name="Picture 6">
            <a:extLst>
              <a:ext uri="{FF2B5EF4-FFF2-40B4-BE49-F238E27FC236}">
                <a16:creationId xmlns:a16="http://schemas.microsoft.com/office/drawing/2014/main" id="{1A7C91D0-E8B4-48E6-8698-AA899E809BC2}"/>
              </a:ext>
            </a:extLst>
          </p:cNvPr>
          <p:cNvPicPr>
            <a:picLocks noChangeAspect="1"/>
          </p:cNvPicPr>
          <p:nvPr/>
        </p:nvPicPr>
        <p:blipFill>
          <a:blip r:embed="rId2"/>
          <a:stretch>
            <a:fillRect/>
          </a:stretch>
        </p:blipFill>
        <p:spPr>
          <a:xfrm>
            <a:off x="1752600" y="0"/>
            <a:ext cx="5124660" cy="6858000"/>
          </a:xfrm>
          <a:prstGeom prst="rect">
            <a:avLst/>
          </a:prstGeom>
        </p:spPr>
      </p:pic>
      <p:grpSp>
        <p:nvGrpSpPr>
          <p:cNvPr id="4" name="Group 3">
            <a:extLst>
              <a:ext uri="{FF2B5EF4-FFF2-40B4-BE49-F238E27FC236}">
                <a16:creationId xmlns:a16="http://schemas.microsoft.com/office/drawing/2014/main" id="{626885D7-316D-4300-9191-5DCB4EEF15A6}"/>
              </a:ext>
            </a:extLst>
          </p:cNvPr>
          <p:cNvGrpSpPr/>
          <p:nvPr/>
        </p:nvGrpSpPr>
        <p:grpSpPr>
          <a:xfrm>
            <a:off x="1533630" y="4876800"/>
            <a:ext cx="5562600" cy="914400"/>
            <a:chOff x="76200" y="4876800"/>
            <a:chExt cx="5562600" cy="914400"/>
          </a:xfrm>
        </p:grpSpPr>
        <p:sp>
          <p:nvSpPr>
            <p:cNvPr id="2" name="Oval 1">
              <a:extLst>
                <a:ext uri="{FF2B5EF4-FFF2-40B4-BE49-F238E27FC236}">
                  <a16:creationId xmlns:a16="http://schemas.microsoft.com/office/drawing/2014/main" id="{DD459939-164E-4BFC-B359-84CC11ACC272}"/>
                </a:ext>
              </a:extLst>
            </p:cNvPr>
            <p:cNvSpPr/>
            <p:nvPr/>
          </p:nvSpPr>
          <p:spPr bwMode="auto">
            <a:xfrm>
              <a:off x="76200" y="4876800"/>
              <a:ext cx="5562600" cy="914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Minus Sign 2">
              <a:extLst>
                <a:ext uri="{FF2B5EF4-FFF2-40B4-BE49-F238E27FC236}">
                  <a16:creationId xmlns:a16="http://schemas.microsoft.com/office/drawing/2014/main" id="{EBDAA0EF-DFCC-4B53-9A33-EA9544CA8E66}"/>
                </a:ext>
              </a:extLst>
            </p:cNvPr>
            <p:cNvSpPr/>
            <p:nvPr/>
          </p:nvSpPr>
          <p:spPr bwMode="auto">
            <a:xfrm>
              <a:off x="1066800" y="5181600"/>
              <a:ext cx="3581400" cy="76200"/>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18969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22CD-0BD2-4363-B8F1-F47D3C2353F2}"/>
              </a:ext>
            </a:extLst>
          </p:cNvPr>
          <p:cNvSpPr>
            <a:spLocks noGrp="1"/>
          </p:cNvSpPr>
          <p:nvPr>
            <p:ph type="title"/>
          </p:nvPr>
        </p:nvSpPr>
        <p:spPr>
          <a:xfrm>
            <a:off x="304800" y="300038"/>
            <a:ext cx="7772400" cy="1143000"/>
          </a:xfrm>
        </p:spPr>
        <p:txBody>
          <a:bodyPr/>
          <a:lstStyle/>
          <a:p>
            <a:r>
              <a:rPr lang="en-US" dirty="0"/>
              <a:t>Hit a nerve! Marketing, media attention, buzz!</a:t>
            </a:r>
          </a:p>
        </p:txBody>
      </p:sp>
      <p:sp>
        <p:nvSpPr>
          <p:cNvPr id="3" name="Content Placeholder 2">
            <a:extLst>
              <a:ext uri="{FF2B5EF4-FFF2-40B4-BE49-F238E27FC236}">
                <a16:creationId xmlns:a16="http://schemas.microsoft.com/office/drawing/2014/main" id="{EDB4A3BB-35C2-46C8-A702-3EB46BBF61FC}"/>
              </a:ext>
            </a:extLst>
          </p:cNvPr>
          <p:cNvSpPr>
            <a:spLocks noGrp="1"/>
          </p:cNvSpPr>
          <p:nvPr>
            <p:ph idx="1"/>
          </p:nvPr>
        </p:nvSpPr>
        <p:spPr>
          <a:xfrm>
            <a:off x="457200" y="1752600"/>
            <a:ext cx="8382000" cy="4114800"/>
          </a:xfrm>
        </p:spPr>
        <p:txBody>
          <a:bodyPr/>
          <a:lstStyle/>
          <a:p>
            <a:r>
              <a:rPr lang="en-US" dirty="0"/>
              <a:t>Marketing resulted in emails, text messages, and personal conversations </a:t>
            </a:r>
          </a:p>
          <a:p>
            <a:r>
              <a:rPr lang="en-US" dirty="0"/>
              <a:t>Spurred us to action (</a:t>
            </a:r>
            <a:r>
              <a:rPr lang="en-US" i="1" dirty="0"/>
              <a:t>summer, 2021</a:t>
            </a:r>
            <a:r>
              <a:rPr lang="en-US" dirty="0"/>
              <a:t>)</a:t>
            </a:r>
          </a:p>
          <a:p>
            <a:r>
              <a:rPr lang="en-US" dirty="0"/>
              <a:t>Goal: to understand the caregiving experiences of Johns Hopkins faculty members and their awareness of resources; to promote change that will help our faculty families dealing with disabilities</a:t>
            </a:r>
          </a:p>
          <a:p>
            <a:r>
              <a:rPr lang="en-US" dirty="0"/>
              <a:t>Survey! </a:t>
            </a:r>
            <a:r>
              <a:rPr lang="en-US" sz="2000" dirty="0"/>
              <a:t>Descriptive study (not hypothesis-testing), </a:t>
            </a:r>
            <a:r>
              <a:rPr lang="en-US" sz="2000" i="1" dirty="0">
                <a:solidFill>
                  <a:srgbClr val="FF0000"/>
                </a:solidFill>
              </a:rPr>
              <a:t>sorry Alden</a:t>
            </a:r>
            <a:endParaRPr lang="en-US" sz="2000" dirty="0"/>
          </a:p>
        </p:txBody>
      </p:sp>
    </p:spTree>
    <p:extLst>
      <p:ext uri="{BB962C8B-B14F-4D97-AF65-F5344CB8AC3E}">
        <p14:creationId xmlns:p14="http://schemas.microsoft.com/office/powerpoint/2010/main" val="37371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E38E-54DC-4FF9-8938-4AAE8B969EF1}"/>
              </a:ext>
            </a:extLst>
          </p:cNvPr>
          <p:cNvSpPr>
            <a:spLocks noGrp="1"/>
          </p:cNvSpPr>
          <p:nvPr>
            <p:ph type="title"/>
          </p:nvPr>
        </p:nvSpPr>
        <p:spPr>
          <a:xfrm>
            <a:off x="533400" y="533400"/>
            <a:ext cx="7772400" cy="1143000"/>
          </a:xfrm>
        </p:spPr>
        <p:txBody>
          <a:bodyPr/>
          <a:lstStyle/>
          <a:p>
            <a:r>
              <a:rPr lang="en-US" dirty="0"/>
              <a:t>Methods</a:t>
            </a:r>
          </a:p>
        </p:txBody>
      </p:sp>
      <p:sp>
        <p:nvSpPr>
          <p:cNvPr id="3" name="Content Placeholder 2">
            <a:extLst>
              <a:ext uri="{FF2B5EF4-FFF2-40B4-BE49-F238E27FC236}">
                <a16:creationId xmlns:a16="http://schemas.microsoft.com/office/drawing/2014/main" id="{64FC95B9-A2B7-4F03-B244-5B9432C7C63B}"/>
              </a:ext>
            </a:extLst>
          </p:cNvPr>
          <p:cNvSpPr>
            <a:spLocks noGrp="1"/>
          </p:cNvSpPr>
          <p:nvPr>
            <p:ph idx="1"/>
          </p:nvPr>
        </p:nvSpPr>
        <p:spPr>
          <a:xfrm>
            <a:off x="228600" y="1676400"/>
            <a:ext cx="9067800" cy="1371600"/>
          </a:xfrm>
        </p:spPr>
        <p:txBody>
          <a:bodyPr/>
          <a:lstStyle/>
          <a:p>
            <a:r>
              <a:rPr lang="en-US" sz="2000" dirty="0"/>
              <a:t>Sample = all FT and PT faculty members with primary appointments in DOM (1,465) - </a:t>
            </a:r>
            <a:r>
              <a:rPr lang="en-US" sz="1400" dirty="0"/>
              <a:t>excluded faculty with adjunct, emeritus, or only secondary appointments (n=412)</a:t>
            </a:r>
          </a:p>
          <a:p>
            <a:r>
              <a:rPr lang="en-US" sz="1600" dirty="0"/>
              <a:t>Recap survey (thanks to Tim Sanders) invitation emailed to 1,053 faculty members </a:t>
            </a:r>
          </a:p>
          <a:p>
            <a:pPr marL="0" indent="0">
              <a:buNone/>
            </a:pPr>
            <a:r>
              <a:rPr lang="en-US" sz="1600" dirty="0"/>
              <a:t>      (+ 3 reminders)</a:t>
            </a:r>
          </a:p>
          <a:p>
            <a:pPr marL="0" indent="0">
              <a:buNone/>
            </a:pPr>
            <a:endParaRPr lang="en-US" sz="2000" dirty="0"/>
          </a:p>
        </p:txBody>
      </p:sp>
      <p:sp>
        <p:nvSpPr>
          <p:cNvPr id="6" name="Slide Number Placeholder 5">
            <a:extLst>
              <a:ext uri="{FF2B5EF4-FFF2-40B4-BE49-F238E27FC236}">
                <a16:creationId xmlns:a16="http://schemas.microsoft.com/office/drawing/2014/main" id="{245CE277-4FBC-49C9-B382-ADD217AE7A8F}"/>
              </a:ext>
            </a:extLst>
          </p:cNvPr>
          <p:cNvSpPr>
            <a:spLocks noGrp="1"/>
          </p:cNvSpPr>
          <p:nvPr>
            <p:ph type="sldNum" sz="quarter" idx="12"/>
          </p:nvPr>
        </p:nvSpPr>
        <p:spPr/>
        <p:txBody>
          <a:bodyPr/>
          <a:lstStyle/>
          <a:p>
            <a:pPr>
              <a:defRPr/>
            </a:pPr>
            <a:fld id="{7A610A4F-817E-4462-AAC2-73D732CE64BD}" type="slidenum">
              <a:rPr lang="en-US" altLang="en-US" smtClean="0"/>
              <a:pPr>
                <a:defRPr/>
              </a:pPr>
              <a:t>16</a:t>
            </a:fld>
            <a:endParaRPr lang="en-US" altLang="en-US">
              <a:solidFill>
                <a:srgbClr val="002C77"/>
              </a:solidFill>
            </a:endParaRPr>
          </a:p>
        </p:txBody>
      </p:sp>
      <p:sp>
        <p:nvSpPr>
          <p:cNvPr id="7" name="TextBox 6">
            <a:extLst>
              <a:ext uri="{FF2B5EF4-FFF2-40B4-BE49-F238E27FC236}">
                <a16:creationId xmlns:a16="http://schemas.microsoft.com/office/drawing/2014/main" id="{3F43ECE6-9761-4641-94B0-7C7BDB9AD24B}"/>
              </a:ext>
            </a:extLst>
          </p:cNvPr>
          <p:cNvSpPr txBox="1"/>
          <p:nvPr/>
        </p:nvSpPr>
        <p:spPr>
          <a:xfrm>
            <a:off x="781050" y="3114886"/>
            <a:ext cx="7696200" cy="3662541"/>
          </a:xfrm>
          <a:prstGeom prst="rect">
            <a:avLst/>
          </a:prstGeom>
          <a:noFill/>
        </p:spPr>
        <p:txBody>
          <a:bodyPr wrap="square" rtlCol="0">
            <a:spAutoFit/>
          </a:bodyPr>
          <a:lstStyle/>
          <a:p>
            <a:pPr marL="0" indent="0">
              <a:buNone/>
            </a:pPr>
            <a:r>
              <a:rPr lang="en-US" sz="1600" i="1" u="sng" dirty="0">
                <a:latin typeface="+mj-lt"/>
              </a:rPr>
              <a:t>Primary question</a:t>
            </a:r>
            <a:r>
              <a:rPr lang="en-US" sz="1600" i="1" dirty="0">
                <a:latin typeface="+mj-lt"/>
              </a:rPr>
              <a:t>: “Are you </a:t>
            </a:r>
            <a:r>
              <a:rPr lang="en-US" sz="1600" i="1" u="sng" dirty="0">
                <a:latin typeface="+mj-lt"/>
              </a:rPr>
              <a:t>currently</a:t>
            </a:r>
            <a:r>
              <a:rPr lang="en-US" sz="1600" i="1" dirty="0">
                <a:latin typeface="+mj-lt"/>
              </a:rPr>
              <a:t> providing care on an on-going basis to any family member, friend, or neighbor with a chronic illness or disability? This would include any kind of regular help with basic activities such as dressing, bathing, grooming this person, preparing meals, managing bills, arranging for or helping to coordinate medical care, managing medications, watching or supervising this person, or providing transportation.” (We also asked, “</a:t>
            </a:r>
            <a:r>
              <a:rPr lang="en-US" sz="1600" i="1" u="sng" dirty="0">
                <a:latin typeface="+mj-lt"/>
              </a:rPr>
              <a:t>Over the past year</a:t>
            </a:r>
            <a:r>
              <a:rPr lang="en-US" sz="1600" i="1" dirty="0">
                <a:latin typeface="+mj-lt"/>
              </a:rPr>
              <a:t>, have you provided care…”).</a:t>
            </a:r>
          </a:p>
          <a:p>
            <a:pPr marL="0" indent="0">
              <a:buNone/>
            </a:pPr>
            <a:endParaRPr lang="en-US" sz="1600" i="1" dirty="0">
              <a:latin typeface="+mj-lt"/>
            </a:endParaRPr>
          </a:p>
          <a:p>
            <a:pPr marL="0" indent="0">
              <a:buNone/>
            </a:pPr>
            <a:r>
              <a:rPr lang="en-US" sz="1600" i="1" u="sng" dirty="0">
                <a:latin typeface="+mj-lt"/>
              </a:rPr>
              <a:t>Secondary question</a:t>
            </a:r>
            <a:r>
              <a:rPr lang="en-US" sz="1600" i="1" dirty="0">
                <a:latin typeface="+mj-lt"/>
              </a:rPr>
              <a:t>: “How much of a </a:t>
            </a:r>
            <a:r>
              <a:rPr lang="en-US" sz="1600" i="1" u="sng" dirty="0">
                <a:latin typeface="+mj-lt"/>
              </a:rPr>
              <a:t>mental or emotional strain </a:t>
            </a:r>
            <a:r>
              <a:rPr lang="en-US" sz="1600" i="1" dirty="0">
                <a:latin typeface="+mj-lt"/>
              </a:rPr>
              <a:t>is it on you to provide this care?”</a:t>
            </a:r>
          </a:p>
          <a:p>
            <a:pPr marL="0" indent="0">
              <a:buNone/>
            </a:pPr>
            <a:endParaRPr lang="en-US" sz="1600" i="1" dirty="0">
              <a:latin typeface="+mj-lt"/>
            </a:endParaRPr>
          </a:p>
          <a:p>
            <a:pPr marL="0" indent="0">
              <a:buNone/>
            </a:pPr>
            <a:r>
              <a:rPr lang="en-US" sz="1600" i="1" u="sng" dirty="0">
                <a:latin typeface="+mj-lt"/>
              </a:rPr>
              <a:t>Tertiary question</a:t>
            </a:r>
            <a:r>
              <a:rPr lang="en-US" sz="1600" i="1" dirty="0">
                <a:latin typeface="+mj-lt"/>
              </a:rPr>
              <a:t>: Are you aware of this (</a:t>
            </a:r>
            <a:r>
              <a:rPr lang="en-US" sz="1600" i="1" u="sng" dirty="0">
                <a:latin typeface="+mj-lt"/>
              </a:rPr>
              <a:t>Hopkins resource</a:t>
            </a:r>
            <a:r>
              <a:rPr lang="en-US" sz="1600" i="1" dirty="0">
                <a:latin typeface="+mj-lt"/>
              </a:rPr>
              <a:t>), have you used it in the past, currently, or anticipate using it, &amp; rate your satisfaction </a:t>
            </a:r>
          </a:p>
          <a:p>
            <a:endParaRPr lang="en-US" dirty="0"/>
          </a:p>
        </p:txBody>
      </p:sp>
    </p:spTree>
    <p:extLst>
      <p:ext uri="{BB962C8B-B14F-4D97-AF65-F5344CB8AC3E}">
        <p14:creationId xmlns:p14="http://schemas.microsoft.com/office/powerpoint/2010/main" val="12091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F7B9-2230-4F68-AADC-DC010579EE1B}"/>
              </a:ext>
            </a:extLst>
          </p:cNvPr>
          <p:cNvSpPr>
            <a:spLocks noGrp="1"/>
          </p:cNvSpPr>
          <p:nvPr>
            <p:ph type="title"/>
          </p:nvPr>
        </p:nvSpPr>
        <p:spPr>
          <a:xfrm>
            <a:off x="228600" y="381000"/>
            <a:ext cx="7772400" cy="1143000"/>
          </a:xfrm>
        </p:spPr>
        <p:txBody>
          <a:bodyPr/>
          <a:lstStyle/>
          <a:p>
            <a:r>
              <a:rPr lang="en-US" i="1" dirty="0">
                <a:solidFill>
                  <a:srgbClr val="002C77"/>
                </a:solidFill>
              </a:rPr>
              <a:t>Survey Introductory Text </a:t>
            </a:r>
            <a:br>
              <a:rPr lang="en-US" i="1" dirty="0">
                <a:solidFill>
                  <a:srgbClr val="FF0000"/>
                </a:solidFill>
              </a:rPr>
            </a:br>
            <a:endParaRPr lang="en-US" dirty="0"/>
          </a:p>
        </p:txBody>
      </p:sp>
      <p:sp>
        <p:nvSpPr>
          <p:cNvPr id="3" name="Content Placeholder 2">
            <a:extLst>
              <a:ext uri="{FF2B5EF4-FFF2-40B4-BE49-F238E27FC236}">
                <a16:creationId xmlns:a16="http://schemas.microsoft.com/office/drawing/2014/main" id="{5CF5F165-8F39-4907-A379-1629E7A85F62}"/>
              </a:ext>
            </a:extLst>
          </p:cNvPr>
          <p:cNvSpPr>
            <a:spLocks noGrp="1"/>
          </p:cNvSpPr>
          <p:nvPr>
            <p:ph idx="1"/>
          </p:nvPr>
        </p:nvSpPr>
        <p:spPr>
          <a:xfrm>
            <a:off x="284825" y="1752600"/>
            <a:ext cx="8574350" cy="4114800"/>
          </a:xfrm>
        </p:spPr>
        <p:txBody>
          <a:bodyPr/>
          <a:lstStyle/>
          <a:p>
            <a:r>
              <a:rPr lang="en-US" sz="1800" dirty="0"/>
              <a:t>The following </a:t>
            </a:r>
            <a:r>
              <a:rPr lang="en-US" sz="1800" u="sng" dirty="0"/>
              <a:t>confidential survey </a:t>
            </a:r>
            <a:r>
              <a:rPr lang="en-US" sz="1800" dirty="0"/>
              <a:t>is an important opportunity for you to share your experiences with disability in your family and if that has affected your work as a faculty member in the Johns Hopkins Department of Medicine.  The </a:t>
            </a:r>
            <a:r>
              <a:rPr lang="en-US" sz="1800" u="sng" dirty="0"/>
              <a:t>goal of the survey is to better understand the experiences of Johns Hopkins faculty members and their awareness of resources to help families dealing with disabilities</a:t>
            </a:r>
            <a:r>
              <a:rPr lang="en-US" sz="1800" dirty="0"/>
              <a:t>.  Whether you are providing care for someone with a disability now, or have done so in the past, or have disabilities of your own, or have never had any of these experiences, we would appreciate your participation in our </a:t>
            </a:r>
            <a:r>
              <a:rPr lang="en-US" sz="1800" u="sng" dirty="0"/>
              <a:t>brief survey.  It should take you between 5 and 20 minutes</a:t>
            </a:r>
            <a:r>
              <a:rPr lang="en-US" sz="1800" dirty="0"/>
              <a:t> to complete the survey, depending on your experiences and responses.</a:t>
            </a:r>
          </a:p>
          <a:p>
            <a:pPr marL="0" indent="0">
              <a:buNone/>
            </a:pPr>
            <a:endParaRPr lang="en-US" sz="1800" dirty="0"/>
          </a:p>
          <a:p>
            <a:r>
              <a:rPr lang="en-US" sz="1800" dirty="0"/>
              <a:t>Your participation in this on-line survey is </a:t>
            </a:r>
            <a:r>
              <a:rPr lang="en-US" sz="1800" u="sng" dirty="0"/>
              <a:t>purely voluntary, and you may discontinue</a:t>
            </a:r>
            <a:r>
              <a:rPr lang="en-US" sz="1800" dirty="0"/>
              <a:t> at any time.  The survey responses will be </a:t>
            </a:r>
            <a:r>
              <a:rPr lang="en-US" sz="1800" u="sng" dirty="0"/>
              <a:t>analyzed by statisticians in the Johns Hopkins Center on Aging and Health</a:t>
            </a:r>
            <a:r>
              <a:rPr lang="en-US" sz="1800" dirty="0"/>
              <a:t>, and your responses to all questions will be kept completely </a:t>
            </a:r>
            <a:r>
              <a:rPr lang="en-US" sz="1800" u="sng" dirty="0"/>
              <a:t>confidential</a:t>
            </a:r>
            <a:r>
              <a:rPr lang="en-US" sz="1800" dirty="0"/>
              <a:t> and will not be disclosed to any of your colleagues or supervisors.  </a:t>
            </a:r>
          </a:p>
          <a:p>
            <a:endParaRPr lang="en-US" dirty="0"/>
          </a:p>
        </p:txBody>
      </p:sp>
      <p:sp>
        <p:nvSpPr>
          <p:cNvPr id="6" name="Slide Number Placeholder 5">
            <a:extLst>
              <a:ext uri="{FF2B5EF4-FFF2-40B4-BE49-F238E27FC236}">
                <a16:creationId xmlns:a16="http://schemas.microsoft.com/office/drawing/2014/main" id="{9E4E0460-5145-4DB5-B95B-9FBEBCC97BAA}"/>
              </a:ext>
            </a:extLst>
          </p:cNvPr>
          <p:cNvSpPr>
            <a:spLocks noGrp="1"/>
          </p:cNvSpPr>
          <p:nvPr>
            <p:ph type="sldNum" sz="quarter" idx="12"/>
          </p:nvPr>
        </p:nvSpPr>
        <p:spPr/>
        <p:txBody>
          <a:bodyPr/>
          <a:lstStyle/>
          <a:p>
            <a:pPr>
              <a:defRPr/>
            </a:pPr>
            <a:fld id="{7A610A4F-817E-4462-AAC2-73D732CE64BD}" type="slidenum">
              <a:rPr lang="en-US" altLang="en-US" smtClean="0"/>
              <a:pPr>
                <a:defRPr/>
              </a:pPr>
              <a:t>17</a:t>
            </a:fld>
            <a:endParaRPr lang="en-US" altLang="en-US">
              <a:solidFill>
                <a:srgbClr val="002C77"/>
              </a:solidFill>
            </a:endParaRPr>
          </a:p>
        </p:txBody>
      </p:sp>
    </p:spTree>
    <p:extLst>
      <p:ext uri="{BB962C8B-B14F-4D97-AF65-F5344CB8AC3E}">
        <p14:creationId xmlns:p14="http://schemas.microsoft.com/office/powerpoint/2010/main" val="347813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5106" y="3850104"/>
            <a:ext cx="5646819" cy="316837"/>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1933074" y="4908884"/>
            <a:ext cx="4166936" cy="399049"/>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2057400" y="1574800"/>
            <a:ext cx="22225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1488984" y="2797792"/>
            <a:ext cx="6883400" cy="3403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B1AC61F-A6D6-CA4C-AACE-D7E3B2F81C0D}"/>
              </a:ext>
            </a:extLst>
          </p:cNvPr>
          <p:cNvPicPr>
            <a:picLocks noChangeAspect="1"/>
          </p:cNvPicPr>
          <p:nvPr/>
        </p:nvPicPr>
        <p:blipFill>
          <a:blip r:embed="rId3" cstate="print">
            <a:extLst>
              <a:ext uri="{28A0092B-C50C-407E-A947-70E740481C1C}">
                <a14:useLocalDpi xmlns:a14="http://schemas.microsoft.com/office/drawing/2010/main" val="0"/>
              </a:ext>
            </a:extLst>
          </a:blip>
          <a:srcRect l="7442" t="27467" r="7162" b="25407"/>
          <a:stretch>
            <a:fillRect/>
          </a:stretch>
        </p:blipFill>
        <p:spPr bwMode="auto">
          <a:xfrm>
            <a:off x="6456219" y="6114473"/>
            <a:ext cx="2526130" cy="5929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58CF5A-48D9-49A4-AB8C-3E7039B20D9D}"/>
              </a:ext>
            </a:extLst>
          </p:cNvPr>
          <p:cNvSpPr txBox="1"/>
          <p:nvPr/>
        </p:nvSpPr>
        <p:spPr>
          <a:xfrm>
            <a:off x="2209800" y="683816"/>
            <a:ext cx="2466195"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1053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faculty members received up to 3 emails</a:t>
            </a:r>
          </a:p>
        </p:txBody>
      </p:sp>
      <p:sp>
        <p:nvSpPr>
          <p:cNvPr id="10" name="TextBox 9">
            <a:extLst>
              <a:ext uri="{FF2B5EF4-FFF2-40B4-BE49-F238E27FC236}">
                <a16:creationId xmlns:a16="http://schemas.microsoft.com/office/drawing/2014/main" id="{F80D84BF-202F-4787-A02E-2F6E2331C32C}"/>
              </a:ext>
            </a:extLst>
          </p:cNvPr>
          <p:cNvSpPr txBox="1"/>
          <p:nvPr/>
        </p:nvSpPr>
        <p:spPr>
          <a:xfrm>
            <a:off x="2295239" y="1777990"/>
            <a:ext cx="2188612"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223 responded (21%)</a:t>
            </a:r>
          </a:p>
        </p:txBody>
      </p:sp>
      <p:sp>
        <p:nvSpPr>
          <p:cNvPr id="12" name="TextBox 11">
            <a:extLst>
              <a:ext uri="{FF2B5EF4-FFF2-40B4-BE49-F238E27FC236}">
                <a16:creationId xmlns:a16="http://schemas.microsoft.com/office/drawing/2014/main" id="{883803E0-0ECE-4EC3-96FB-23DDC076532D}"/>
              </a:ext>
            </a:extLst>
          </p:cNvPr>
          <p:cNvSpPr txBox="1"/>
          <p:nvPr/>
        </p:nvSpPr>
        <p:spPr>
          <a:xfrm>
            <a:off x="5486407" y="1376216"/>
            <a:ext cx="2151743"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830 did not respond</a:t>
            </a:r>
          </a:p>
        </p:txBody>
      </p:sp>
      <p:cxnSp>
        <p:nvCxnSpPr>
          <p:cNvPr id="13" name="Straight Arrow Connector 12">
            <a:extLst>
              <a:ext uri="{FF2B5EF4-FFF2-40B4-BE49-F238E27FC236}">
                <a16:creationId xmlns:a16="http://schemas.microsoft.com/office/drawing/2014/main" id="{0C0F974D-283D-4959-98BA-46024B82D8ED}"/>
              </a:ext>
            </a:extLst>
          </p:cNvPr>
          <p:cNvCxnSpPr>
            <a:cxnSpLocks/>
          </p:cNvCxnSpPr>
          <p:nvPr/>
        </p:nvCxnSpPr>
        <p:spPr>
          <a:xfrm>
            <a:off x="3384927" y="1335219"/>
            <a:ext cx="0" cy="42969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68C002-59B4-4ECE-8D02-4BC2D8C59C0C}"/>
              </a:ext>
            </a:extLst>
          </p:cNvPr>
          <p:cNvCxnSpPr>
            <a:cxnSpLocks/>
            <a:endCxn id="12" idx="1"/>
          </p:cNvCxnSpPr>
          <p:nvPr/>
        </p:nvCxnSpPr>
        <p:spPr>
          <a:xfrm>
            <a:off x="3384927" y="1532376"/>
            <a:ext cx="2101480" cy="2850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11CB44-14ED-4ACD-BE0E-403D0347F50C}"/>
              </a:ext>
            </a:extLst>
          </p:cNvPr>
          <p:cNvSpPr txBox="1"/>
          <p:nvPr/>
        </p:nvSpPr>
        <p:spPr>
          <a:xfrm>
            <a:off x="2292435" y="2521030"/>
            <a:ext cx="2851230"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209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completed survey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(20%)</a:t>
            </a:r>
          </a:p>
        </p:txBody>
      </p:sp>
      <p:cxnSp>
        <p:nvCxnSpPr>
          <p:cNvPr id="19" name="Straight Arrow Connector 18">
            <a:extLst>
              <a:ext uri="{FF2B5EF4-FFF2-40B4-BE49-F238E27FC236}">
                <a16:creationId xmlns:a16="http://schemas.microsoft.com/office/drawing/2014/main" id="{3DA8504A-B3BD-4F0B-A7B7-A9E205630CB0}"/>
              </a:ext>
            </a:extLst>
          </p:cNvPr>
          <p:cNvCxnSpPr>
            <a:cxnSpLocks/>
            <a:stCxn id="10" idx="2"/>
          </p:cNvCxnSpPr>
          <p:nvPr/>
        </p:nvCxnSpPr>
        <p:spPr>
          <a:xfrm>
            <a:off x="3389545" y="2147322"/>
            <a:ext cx="0" cy="35098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51201A-8056-400F-8964-8FE7891961F2}"/>
              </a:ext>
            </a:extLst>
          </p:cNvPr>
          <p:cNvCxnSpPr>
            <a:cxnSpLocks/>
          </p:cNvCxnSpPr>
          <p:nvPr/>
        </p:nvCxnSpPr>
        <p:spPr>
          <a:xfrm>
            <a:off x="3384927" y="2302825"/>
            <a:ext cx="2096863" cy="158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A6AE8A1-5556-4ACE-BD26-9825C247C1E9}"/>
              </a:ext>
            </a:extLst>
          </p:cNvPr>
          <p:cNvSpPr txBox="1"/>
          <p:nvPr/>
        </p:nvSpPr>
        <p:spPr>
          <a:xfrm>
            <a:off x="5481790" y="2128975"/>
            <a:ext cx="2156359"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14 opted out</a:t>
            </a:r>
          </a:p>
        </p:txBody>
      </p:sp>
      <p:sp>
        <p:nvSpPr>
          <p:cNvPr id="16" name="TextBox 15">
            <a:extLst>
              <a:ext uri="{FF2B5EF4-FFF2-40B4-BE49-F238E27FC236}">
                <a16:creationId xmlns:a16="http://schemas.microsoft.com/office/drawing/2014/main" id="{0A9096B0-7524-4878-AD41-A556F799B4CD}"/>
              </a:ext>
            </a:extLst>
          </p:cNvPr>
          <p:cNvSpPr txBox="1"/>
          <p:nvPr/>
        </p:nvSpPr>
        <p:spPr>
          <a:xfrm>
            <a:off x="879019" y="3288130"/>
            <a:ext cx="2799362"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76 </a:t>
            </a: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(36%)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current caregivers </a:t>
            </a:r>
          </a:p>
        </p:txBody>
      </p:sp>
      <p:sp>
        <p:nvSpPr>
          <p:cNvPr id="17" name="TextBox 16">
            <a:extLst>
              <a:ext uri="{FF2B5EF4-FFF2-40B4-BE49-F238E27FC236}">
                <a16:creationId xmlns:a16="http://schemas.microsoft.com/office/drawing/2014/main" id="{57738D39-085B-4BC2-859E-1D351687DCE2}"/>
              </a:ext>
            </a:extLst>
          </p:cNvPr>
          <p:cNvSpPr txBox="1"/>
          <p:nvPr/>
        </p:nvSpPr>
        <p:spPr>
          <a:xfrm>
            <a:off x="3856181" y="3283518"/>
            <a:ext cx="2628540"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16 </a:t>
            </a: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(8%)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recent caregivers </a:t>
            </a:r>
          </a:p>
        </p:txBody>
      </p:sp>
      <p:cxnSp>
        <p:nvCxnSpPr>
          <p:cNvPr id="20" name="Straight Arrow Connector 19">
            <a:extLst>
              <a:ext uri="{FF2B5EF4-FFF2-40B4-BE49-F238E27FC236}">
                <a16:creationId xmlns:a16="http://schemas.microsoft.com/office/drawing/2014/main" id="{42ACB8F2-1B7C-4638-8D31-A8BD13E7D152}"/>
              </a:ext>
            </a:extLst>
          </p:cNvPr>
          <p:cNvCxnSpPr>
            <a:cxnSpLocks/>
          </p:cNvCxnSpPr>
          <p:nvPr/>
        </p:nvCxnSpPr>
        <p:spPr>
          <a:xfrm flipH="1">
            <a:off x="2292435" y="2910255"/>
            <a:ext cx="1092492" cy="3409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17185A7-7031-4F18-B3A8-2E30DB31B2AC}"/>
              </a:ext>
            </a:extLst>
          </p:cNvPr>
          <p:cNvCxnSpPr>
            <a:cxnSpLocks/>
          </p:cNvCxnSpPr>
          <p:nvPr/>
        </p:nvCxnSpPr>
        <p:spPr>
          <a:xfrm>
            <a:off x="3384927" y="2910255"/>
            <a:ext cx="1479175" cy="3409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1212B9-A4D5-401E-B5AC-462E43AB60B6}"/>
              </a:ext>
            </a:extLst>
          </p:cNvPr>
          <p:cNvSpPr txBox="1"/>
          <p:nvPr/>
        </p:nvSpPr>
        <p:spPr>
          <a:xfrm>
            <a:off x="6872084" y="3314759"/>
            <a:ext cx="204331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117 non-caregivers </a:t>
            </a:r>
          </a:p>
        </p:txBody>
      </p:sp>
      <p:cxnSp>
        <p:nvCxnSpPr>
          <p:cNvPr id="27" name="Straight Arrow Connector 26">
            <a:extLst>
              <a:ext uri="{FF2B5EF4-FFF2-40B4-BE49-F238E27FC236}">
                <a16:creationId xmlns:a16="http://schemas.microsoft.com/office/drawing/2014/main" id="{960719E0-B616-4CB7-883F-8F1F55D32730}"/>
              </a:ext>
            </a:extLst>
          </p:cNvPr>
          <p:cNvCxnSpPr>
            <a:cxnSpLocks/>
          </p:cNvCxnSpPr>
          <p:nvPr/>
        </p:nvCxnSpPr>
        <p:spPr>
          <a:xfrm>
            <a:off x="3384927" y="2910255"/>
            <a:ext cx="3754782" cy="3409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F9D0B5-8F25-4B66-8921-6E81E814D22E}"/>
              </a:ext>
            </a:extLst>
          </p:cNvPr>
          <p:cNvSpPr txBox="1"/>
          <p:nvPr/>
        </p:nvSpPr>
        <p:spPr>
          <a:xfrm>
            <a:off x="228610" y="3957763"/>
            <a:ext cx="3627570"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 spouses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12%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53 parents or parents-in-law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70%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1" name="TextBox 30">
            <a:extLst>
              <a:ext uri="{FF2B5EF4-FFF2-40B4-BE49-F238E27FC236}">
                <a16:creationId xmlns:a16="http://schemas.microsoft.com/office/drawing/2014/main" id="{146771DC-D77D-47BF-B31A-C02674713EA2}"/>
              </a:ext>
            </a:extLst>
          </p:cNvPr>
          <p:cNvSpPr txBox="1"/>
          <p:nvPr/>
        </p:nvSpPr>
        <p:spPr>
          <a:xfrm>
            <a:off x="4111319" y="3962258"/>
            <a:ext cx="3322778"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spouses (19%)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 parents or parents-in-law (56%)</a:t>
            </a:r>
          </a:p>
        </p:txBody>
      </p:sp>
      <p:cxnSp>
        <p:nvCxnSpPr>
          <p:cNvPr id="33" name="Straight Arrow Connector 32">
            <a:extLst>
              <a:ext uri="{FF2B5EF4-FFF2-40B4-BE49-F238E27FC236}">
                <a16:creationId xmlns:a16="http://schemas.microsoft.com/office/drawing/2014/main" id="{D26C5C3F-5D17-4CCC-83DC-73BFE5C229C6}"/>
              </a:ext>
            </a:extLst>
          </p:cNvPr>
          <p:cNvCxnSpPr>
            <a:cxnSpLocks/>
          </p:cNvCxnSpPr>
          <p:nvPr/>
        </p:nvCxnSpPr>
        <p:spPr>
          <a:xfrm>
            <a:off x="2209800" y="3662077"/>
            <a:ext cx="0" cy="30018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0E7DF4-8F2F-4716-B12E-641C0D52B236}"/>
              </a:ext>
            </a:extLst>
          </p:cNvPr>
          <p:cNvCxnSpPr>
            <a:cxnSpLocks/>
          </p:cNvCxnSpPr>
          <p:nvPr/>
        </p:nvCxnSpPr>
        <p:spPr>
          <a:xfrm>
            <a:off x="5562600" y="3662077"/>
            <a:ext cx="0" cy="30018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2F895C-9567-4FFE-9140-C11D8325C28D}"/>
              </a:ext>
            </a:extLst>
          </p:cNvPr>
          <p:cNvSpPr txBox="1"/>
          <p:nvPr/>
        </p:nvSpPr>
        <p:spPr>
          <a:xfrm>
            <a:off x="1222544" y="155328"/>
            <a:ext cx="7283115" cy="461665"/>
          </a:xfrm>
          <a:prstGeom prst="rect">
            <a:avLst/>
          </a:prstGeom>
          <a:noFill/>
        </p:spPr>
        <p:txBody>
          <a:bodyPr wrap="square" rtlCol="0">
            <a:spAutoFit/>
          </a:bodyPr>
          <a:lstStyle/>
          <a:p>
            <a:r>
              <a:rPr lang="en-US" dirty="0"/>
              <a:t>Redcap Survey – DOM Faculty, October, 2022</a:t>
            </a:r>
          </a:p>
        </p:txBody>
      </p:sp>
      <p:sp>
        <p:nvSpPr>
          <p:cNvPr id="9" name="Oval 8">
            <a:extLst>
              <a:ext uri="{FF2B5EF4-FFF2-40B4-BE49-F238E27FC236}">
                <a16:creationId xmlns:a16="http://schemas.microsoft.com/office/drawing/2014/main" id="{DF6D0F0F-54D5-46A3-B4B5-6A3A52AA2E17}"/>
              </a:ext>
            </a:extLst>
          </p:cNvPr>
          <p:cNvSpPr/>
          <p:nvPr/>
        </p:nvSpPr>
        <p:spPr>
          <a:xfrm>
            <a:off x="6456219" y="3048000"/>
            <a:ext cx="2636978" cy="926798"/>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08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 calcmode="lin" valueType="num">
                                      <p:cBhvr additive="base">
                                        <p:cTn id="1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additive="base">
                                        <p:cTn id="21"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5106" y="3850104"/>
            <a:ext cx="5646819" cy="316837"/>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1933074" y="4908884"/>
            <a:ext cx="4166936" cy="399049"/>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2057400" y="1574800"/>
            <a:ext cx="22225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1291236" y="2954006"/>
            <a:ext cx="6883400" cy="3403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0C0F974D-283D-4959-98BA-46024B82D8ED}"/>
              </a:ext>
            </a:extLst>
          </p:cNvPr>
          <p:cNvCxnSpPr>
            <a:cxnSpLocks/>
          </p:cNvCxnSpPr>
          <p:nvPr/>
        </p:nvCxnSpPr>
        <p:spPr>
          <a:xfrm>
            <a:off x="3384927" y="1335219"/>
            <a:ext cx="0" cy="429696"/>
          </a:xfrm>
          <a:prstGeom prst="straightConnector1">
            <a:avLst/>
          </a:prstGeom>
          <a:ln>
            <a:solidFill>
              <a:schemeClr val="bg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68C002-59B4-4ECE-8D02-4BC2D8C59C0C}"/>
              </a:ext>
            </a:extLst>
          </p:cNvPr>
          <p:cNvCxnSpPr>
            <a:cxnSpLocks/>
            <a:endCxn id="12" idx="1"/>
          </p:cNvCxnSpPr>
          <p:nvPr/>
        </p:nvCxnSpPr>
        <p:spPr>
          <a:xfrm>
            <a:off x="3384927" y="1532376"/>
            <a:ext cx="2101480" cy="28506"/>
          </a:xfrm>
          <a:prstGeom prst="straightConnector1">
            <a:avLst/>
          </a:prstGeom>
          <a:ln>
            <a:solidFill>
              <a:schemeClr val="bg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A8504A-B3BD-4F0B-A7B7-A9E205630CB0}"/>
              </a:ext>
            </a:extLst>
          </p:cNvPr>
          <p:cNvCxnSpPr>
            <a:cxnSpLocks/>
            <a:stCxn id="10" idx="2"/>
          </p:cNvCxnSpPr>
          <p:nvPr/>
        </p:nvCxnSpPr>
        <p:spPr>
          <a:xfrm>
            <a:off x="3389545" y="2147322"/>
            <a:ext cx="0" cy="350985"/>
          </a:xfrm>
          <a:prstGeom prst="straightConnector1">
            <a:avLst/>
          </a:prstGeom>
          <a:ln>
            <a:solidFill>
              <a:schemeClr val="bg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51201A-8056-400F-8964-8FE7891961F2}"/>
              </a:ext>
            </a:extLst>
          </p:cNvPr>
          <p:cNvCxnSpPr>
            <a:cxnSpLocks/>
          </p:cNvCxnSpPr>
          <p:nvPr/>
        </p:nvCxnSpPr>
        <p:spPr>
          <a:xfrm>
            <a:off x="3384927" y="2302825"/>
            <a:ext cx="2096863" cy="1581"/>
          </a:xfrm>
          <a:prstGeom prst="straightConnector1">
            <a:avLst/>
          </a:prstGeom>
          <a:ln>
            <a:solidFill>
              <a:schemeClr val="bg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3C9DD10-E11F-493B-A877-EC88D230BA59}"/>
              </a:ext>
            </a:extLst>
          </p:cNvPr>
          <p:cNvGrpSpPr/>
          <p:nvPr/>
        </p:nvGrpSpPr>
        <p:grpSpPr>
          <a:xfrm>
            <a:off x="2253674" y="674255"/>
            <a:ext cx="5384476" cy="2216107"/>
            <a:chOff x="2253674" y="674255"/>
            <a:chExt cx="5384476" cy="2216107"/>
          </a:xfrm>
        </p:grpSpPr>
        <p:sp>
          <p:nvSpPr>
            <p:cNvPr id="7" name="TextBox 6">
              <a:extLst>
                <a:ext uri="{FF2B5EF4-FFF2-40B4-BE49-F238E27FC236}">
                  <a16:creationId xmlns:a16="http://schemas.microsoft.com/office/drawing/2014/main" id="{CE58CF5A-48D9-49A4-AB8C-3E7039B20D9D}"/>
                </a:ext>
              </a:extLst>
            </p:cNvPr>
            <p:cNvSpPr txBox="1"/>
            <p:nvPr/>
          </p:nvSpPr>
          <p:spPr>
            <a:xfrm>
              <a:off x="2253674" y="674255"/>
              <a:ext cx="2610428" cy="646331"/>
            </a:xfrm>
            <a:prstGeom prst="rect">
              <a:avLst/>
            </a:prstGeom>
            <a:noFill/>
            <a:ln>
              <a:solidFill>
                <a:schemeClr val="bg1">
                  <a:lumMod val="8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1053 faculty members received up to 3 emails</a:t>
              </a:r>
            </a:p>
          </p:txBody>
        </p:sp>
        <p:sp>
          <p:nvSpPr>
            <p:cNvPr id="10" name="TextBox 9">
              <a:extLst>
                <a:ext uri="{FF2B5EF4-FFF2-40B4-BE49-F238E27FC236}">
                  <a16:creationId xmlns:a16="http://schemas.microsoft.com/office/drawing/2014/main" id="{F80D84BF-202F-4787-A02E-2F6E2331C32C}"/>
                </a:ext>
              </a:extLst>
            </p:cNvPr>
            <p:cNvSpPr txBox="1"/>
            <p:nvPr/>
          </p:nvSpPr>
          <p:spPr>
            <a:xfrm>
              <a:off x="2295239" y="1777990"/>
              <a:ext cx="2188612" cy="369332"/>
            </a:xfrm>
            <a:prstGeom prst="rect">
              <a:avLst/>
            </a:prstGeom>
            <a:noFill/>
            <a:ln>
              <a:solidFill>
                <a:schemeClr val="bg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223 responded (21%)</a:t>
              </a:r>
            </a:p>
          </p:txBody>
        </p:sp>
        <p:sp>
          <p:nvSpPr>
            <p:cNvPr id="12" name="TextBox 11">
              <a:extLst>
                <a:ext uri="{FF2B5EF4-FFF2-40B4-BE49-F238E27FC236}">
                  <a16:creationId xmlns:a16="http://schemas.microsoft.com/office/drawing/2014/main" id="{883803E0-0ECE-4EC3-96FB-23DDC076532D}"/>
                </a:ext>
              </a:extLst>
            </p:cNvPr>
            <p:cNvSpPr txBox="1"/>
            <p:nvPr/>
          </p:nvSpPr>
          <p:spPr>
            <a:xfrm>
              <a:off x="5486407" y="1376216"/>
              <a:ext cx="2151743" cy="369332"/>
            </a:xfrm>
            <a:prstGeom prst="rect">
              <a:avLst/>
            </a:prstGeom>
            <a:noFill/>
            <a:ln>
              <a:solidFill>
                <a:schemeClr val="bg2">
                  <a:lumMod val="7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830 did not respond</a:t>
              </a:r>
            </a:p>
          </p:txBody>
        </p:sp>
        <p:sp>
          <p:nvSpPr>
            <p:cNvPr id="18" name="TextBox 17">
              <a:extLst>
                <a:ext uri="{FF2B5EF4-FFF2-40B4-BE49-F238E27FC236}">
                  <a16:creationId xmlns:a16="http://schemas.microsoft.com/office/drawing/2014/main" id="{7911CB44-14ED-4ACD-BE0E-403D0347F50C}"/>
                </a:ext>
              </a:extLst>
            </p:cNvPr>
            <p:cNvSpPr txBox="1"/>
            <p:nvPr/>
          </p:nvSpPr>
          <p:spPr>
            <a:xfrm>
              <a:off x="2292435" y="2521030"/>
              <a:ext cx="2851230" cy="369332"/>
            </a:xfrm>
            <a:prstGeom prst="rect">
              <a:avLst/>
            </a:prstGeom>
            <a:noFill/>
            <a:ln>
              <a:solidFill>
                <a:schemeClr val="bg1">
                  <a:lumMod val="85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209 completed survey (20%)</a:t>
              </a:r>
            </a:p>
          </p:txBody>
        </p:sp>
        <p:sp>
          <p:nvSpPr>
            <p:cNvPr id="25" name="TextBox 24">
              <a:extLst>
                <a:ext uri="{FF2B5EF4-FFF2-40B4-BE49-F238E27FC236}">
                  <a16:creationId xmlns:a16="http://schemas.microsoft.com/office/drawing/2014/main" id="{9A6AE8A1-5556-4ACE-BD26-9825C247C1E9}"/>
                </a:ext>
              </a:extLst>
            </p:cNvPr>
            <p:cNvSpPr txBox="1"/>
            <p:nvPr/>
          </p:nvSpPr>
          <p:spPr>
            <a:xfrm>
              <a:off x="5481790" y="2128975"/>
              <a:ext cx="2156359" cy="369332"/>
            </a:xfrm>
            <a:prstGeom prst="rect">
              <a:avLst/>
            </a:prstGeom>
            <a:noFill/>
            <a:ln>
              <a:solidFill>
                <a:schemeClr val="bg1">
                  <a:lumMod val="8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14 opted out</a:t>
              </a:r>
            </a:p>
          </p:txBody>
        </p:sp>
      </p:grpSp>
      <p:sp>
        <p:nvSpPr>
          <p:cNvPr id="16" name="TextBox 15">
            <a:extLst>
              <a:ext uri="{FF2B5EF4-FFF2-40B4-BE49-F238E27FC236}">
                <a16:creationId xmlns:a16="http://schemas.microsoft.com/office/drawing/2014/main" id="{0A9096B0-7524-4878-AD41-A556F799B4CD}"/>
              </a:ext>
            </a:extLst>
          </p:cNvPr>
          <p:cNvSpPr txBox="1"/>
          <p:nvPr/>
        </p:nvSpPr>
        <p:spPr>
          <a:xfrm>
            <a:off x="766171" y="3297366"/>
            <a:ext cx="2301559" cy="646331"/>
          </a:xfrm>
          <a:prstGeom prst="rect">
            <a:avLst/>
          </a:prstGeom>
          <a:solidFill>
            <a:srgbClr val="66FFCC"/>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76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current caregivers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(36%) </a:t>
            </a:r>
          </a:p>
        </p:txBody>
      </p:sp>
      <p:sp>
        <p:nvSpPr>
          <p:cNvPr id="17" name="TextBox 16">
            <a:extLst>
              <a:ext uri="{FF2B5EF4-FFF2-40B4-BE49-F238E27FC236}">
                <a16:creationId xmlns:a16="http://schemas.microsoft.com/office/drawing/2014/main" id="{57738D39-085B-4BC2-859E-1D351687DCE2}"/>
              </a:ext>
            </a:extLst>
          </p:cNvPr>
          <p:cNvSpPr txBox="1"/>
          <p:nvPr/>
        </p:nvSpPr>
        <p:spPr>
          <a:xfrm>
            <a:off x="3282061" y="3292879"/>
            <a:ext cx="2078843" cy="646331"/>
          </a:xfrm>
          <a:prstGeom prst="rect">
            <a:avLst/>
          </a:prstGeom>
          <a:solidFill>
            <a:srgbClr val="66FF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recent caregivers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 </a:t>
            </a:r>
          </a:p>
        </p:txBody>
      </p:sp>
      <p:cxnSp>
        <p:nvCxnSpPr>
          <p:cNvPr id="20" name="Straight Arrow Connector 19">
            <a:extLst>
              <a:ext uri="{FF2B5EF4-FFF2-40B4-BE49-F238E27FC236}">
                <a16:creationId xmlns:a16="http://schemas.microsoft.com/office/drawing/2014/main" id="{42ACB8F2-1B7C-4638-8D31-A8BD13E7D152}"/>
              </a:ext>
            </a:extLst>
          </p:cNvPr>
          <p:cNvCxnSpPr>
            <a:cxnSpLocks/>
          </p:cNvCxnSpPr>
          <p:nvPr/>
        </p:nvCxnSpPr>
        <p:spPr>
          <a:xfrm flipH="1">
            <a:off x="1821418" y="2889265"/>
            <a:ext cx="1563509" cy="32910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1212B9-A4D5-401E-B5AC-462E43AB60B6}"/>
              </a:ext>
            </a:extLst>
          </p:cNvPr>
          <p:cNvSpPr txBox="1"/>
          <p:nvPr/>
        </p:nvSpPr>
        <p:spPr>
          <a:xfrm>
            <a:off x="5943615" y="3241956"/>
            <a:ext cx="2586002"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117 non-caregivers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(56%)</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35" name="Straight Arrow Connector 34">
            <a:extLst>
              <a:ext uri="{FF2B5EF4-FFF2-40B4-BE49-F238E27FC236}">
                <a16:creationId xmlns:a16="http://schemas.microsoft.com/office/drawing/2014/main" id="{040E7DF4-8F2F-4716-B12E-641C0D52B236}"/>
              </a:ext>
            </a:extLst>
          </p:cNvPr>
          <p:cNvCxnSpPr>
            <a:cxnSpLocks/>
          </p:cNvCxnSpPr>
          <p:nvPr/>
        </p:nvCxnSpPr>
        <p:spPr>
          <a:xfrm>
            <a:off x="3943946" y="2889265"/>
            <a:ext cx="0" cy="35269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8F226FA-1901-45D1-BB53-474E7F7D873E}"/>
              </a:ext>
            </a:extLst>
          </p:cNvPr>
          <p:cNvSpPr txBox="1"/>
          <p:nvPr/>
        </p:nvSpPr>
        <p:spPr>
          <a:xfrm>
            <a:off x="3344806" y="5646804"/>
            <a:ext cx="2639298" cy="646331"/>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30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want to be caregivers,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Yes to II.27  (</a:t>
            </a: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14%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1" name="Straight Arrow Connector 40">
            <a:extLst>
              <a:ext uri="{FF2B5EF4-FFF2-40B4-BE49-F238E27FC236}">
                <a16:creationId xmlns:a16="http://schemas.microsoft.com/office/drawing/2014/main" id="{45DCE0A5-5A8C-4783-9FC4-8793B6599B50}"/>
              </a:ext>
            </a:extLst>
          </p:cNvPr>
          <p:cNvCxnSpPr>
            <a:cxnSpLocks/>
          </p:cNvCxnSpPr>
          <p:nvPr/>
        </p:nvCxnSpPr>
        <p:spPr>
          <a:xfrm flipH="1">
            <a:off x="5764698" y="3896088"/>
            <a:ext cx="912606" cy="174466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5829F55-5BF3-450D-9545-32AFBEE2CF9D}"/>
              </a:ext>
            </a:extLst>
          </p:cNvPr>
          <p:cNvSpPr txBox="1"/>
          <p:nvPr/>
        </p:nvSpPr>
        <p:spPr>
          <a:xfrm>
            <a:off x="6100010" y="5515340"/>
            <a:ext cx="2729193" cy="1200329"/>
          </a:xfrm>
          <a:prstGeom prst="rect">
            <a:avLst/>
          </a:prstGeom>
          <a:solidFill>
            <a:schemeClr val="accent4">
              <a:lumMod val="75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87 report no family 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friends with disabilities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needing their help,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 to II.27  (42%)</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3" name="Straight Arrow Connector 42">
            <a:extLst>
              <a:ext uri="{FF2B5EF4-FFF2-40B4-BE49-F238E27FC236}">
                <a16:creationId xmlns:a16="http://schemas.microsoft.com/office/drawing/2014/main" id="{A6A139BD-64CF-4FDF-B09A-2D2A441BC9CF}"/>
              </a:ext>
            </a:extLst>
          </p:cNvPr>
          <p:cNvCxnSpPr>
            <a:cxnSpLocks/>
          </p:cNvCxnSpPr>
          <p:nvPr/>
        </p:nvCxnSpPr>
        <p:spPr>
          <a:xfrm>
            <a:off x="8174636" y="3888287"/>
            <a:ext cx="0" cy="162705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6AE2C74-FB25-4DBE-B52E-6819FC27F506}"/>
              </a:ext>
            </a:extLst>
          </p:cNvPr>
          <p:cNvCxnSpPr>
            <a:cxnSpLocks/>
          </p:cNvCxnSpPr>
          <p:nvPr/>
        </p:nvCxnSpPr>
        <p:spPr>
          <a:xfrm>
            <a:off x="4572001" y="2889265"/>
            <a:ext cx="2664615" cy="329107"/>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63138-874A-4541-A032-717F8180B0DC}"/>
              </a:ext>
            </a:extLst>
          </p:cNvPr>
          <p:cNvSpPr txBox="1"/>
          <p:nvPr/>
        </p:nvSpPr>
        <p:spPr>
          <a:xfrm>
            <a:off x="395238" y="4022691"/>
            <a:ext cx="5646819" cy="1938992"/>
          </a:xfrm>
          <a:prstGeom prst="rect">
            <a:avLst/>
          </a:prstGeom>
          <a:noFill/>
        </p:spPr>
        <p:txBody>
          <a:bodyPr wrap="square" rtlCol="0">
            <a:spAutoFit/>
          </a:bodyPr>
          <a:lstStyle/>
          <a:p>
            <a:r>
              <a:rPr lang="en-US" dirty="0">
                <a:solidFill>
                  <a:srgbClr val="FF0000"/>
                </a:solidFill>
                <a:latin typeface="+mn-lt"/>
              </a:rPr>
              <a:t>Important point: More than half (76+16+30=122, [58%]) reported current caregiving, recent caregiving, or the wish to be caregiving if they had “enough time.”</a:t>
            </a:r>
          </a:p>
          <a:p>
            <a:endParaRPr lang="en-US" dirty="0"/>
          </a:p>
        </p:txBody>
      </p:sp>
      <p:sp>
        <p:nvSpPr>
          <p:cNvPr id="22" name="TextBox 21">
            <a:extLst>
              <a:ext uri="{FF2B5EF4-FFF2-40B4-BE49-F238E27FC236}">
                <a16:creationId xmlns:a16="http://schemas.microsoft.com/office/drawing/2014/main" id="{ACE16AA8-52A8-4B6B-A6F9-9155E8F03075}"/>
              </a:ext>
            </a:extLst>
          </p:cNvPr>
          <p:cNvSpPr txBox="1"/>
          <p:nvPr/>
        </p:nvSpPr>
        <p:spPr>
          <a:xfrm>
            <a:off x="2476500" y="79458"/>
            <a:ext cx="4191000" cy="461665"/>
          </a:xfrm>
          <a:prstGeom prst="rect">
            <a:avLst/>
          </a:prstGeom>
          <a:noFill/>
        </p:spPr>
        <p:txBody>
          <a:bodyPr wrap="square" rtlCol="0">
            <a:spAutoFit/>
          </a:bodyPr>
          <a:lstStyle/>
          <a:p>
            <a:r>
              <a:rPr lang="en-US" dirty="0">
                <a:latin typeface="+mn-lt"/>
              </a:rPr>
              <a:t>Four Survey Respondent Groups</a:t>
            </a:r>
          </a:p>
        </p:txBody>
      </p:sp>
    </p:spTree>
    <p:extLst>
      <p:ext uri="{BB962C8B-B14F-4D97-AF65-F5344CB8AC3E}">
        <p14:creationId xmlns:p14="http://schemas.microsoft.com/office/powerpoint/2010/main" val="252319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1C4E-9D49-484B-B919-8952118EFB48}"/>
              </a:ext>
            </a:extLst>
          </p:cNvPr>
          <p:cNvSpPr>
            <a:spLocks noGrp="1"/>
          </p:cNvSpPr>
          <p:nvPr>
            <p:ph type="title"/>
          </p:nvPr>
        </p:nvSpPr>
        <p:spPr>
          <a:xfrm>
            <a:off x="800100" y="457200"/>
            <a:ext cx="7772400" cy="1143000"/>
          </a:xfrm>
        </p:spPr>
        <p:txBody>
          <a:bodyPr/>
          <a:lstStyle/>
          <a:p>
            <a:r>
              <a:rPr lang="en-US" dirty="0"/>
              <a:t>Disclosure Summary</a:t>
            </a:r>
          </a:p>
        </p:txBody>
      </p:sp>
      <p:sp>
        <p:nvSpPr>
          <p:cNvPr id="3" name="Content Placeholder 2">
            <a:extLst>
              <a:ext uri="{FF2B5EF4-FFF2-40B4-BE49-F238E27FC236}">
                <a16:creationId xmlns:a16="http://schemas.microsoft.com/office/drawing/2014/main" id="{59BF2957-9AA1-4E47-B3F5-102053A487E8}"/>
              </a:ext>
            </a:extLst>
          </p:cNvPr>
          <p:cNvSpPr>
            <a:spLocks noGrp="1"/>
          </p:cNvSpPr>
          <p:nvPr>
            <p:ph idx="1"/>
          </p:nvPr>
        </p:nvSpPr>
        <p:spPr/>
        <p:txBody>
          <a:bodyPr/>
          <a:lstStyle/>
          <a:p>
            <a:pPr marL="0" indent="0">
              <a:buNone/>
            </a:pPr>
            <a:r>
              <a:rPr lang="en-US" dirty="0"/>
              <a:t>Kimberly A. Skarupski</a:t>
            </a:r>
          </a:p>
          <a:p>
            <a:pPr marL="0" indent="0">
              <a:buNone/>
            </a:pPr>
            <a:r>
              <a:rPr lang="en-US" dirty="0"/>
              <a:t>March 6, 2023</a:t>
            </a:r>
          </a:p>
          <a:p>
            <a:endParaRPr lang="en-US" dirty="0"/>
          </a:p>
          <a:p>
            <a:pPr marL="0" indent="0">
              <a:buNone/>
            </a:pPr>
            <a:r>
              <a:rPr lang="en-US" altLang="en-US" b="1" dirty="0">
                <a:latin typeface="Arial" panose="020B0604020202020204" pitchFamily="34" charset="0"/>
                <a:cs typeface="Arial" panose="020B0604020202020204" pitchFamily="34" charset="0"/>
              </a:rPr>
              <a:t>No individual with the opportunity to affect this educational content has indicated any financial interests or commercial entity relationships. </a:t>
            </a:r>
            <a:endParaRPr lang="en-US" b="1" dirty="0">
              <a:latin typeface="Arial" panose="020B0604020202020204" pitchFamily="34" charset="0"/>
              <a:cs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317EEB74-A149-43B3-BFDE-8697815BB54B}"/>
              </a:ext>
            </a:extLst>
          </p:cNvPr>
          <p:cNvSpPr>
            <a:spLocks noGrp="1"/>
          </p:cNvSpPr>
          <p:nvPr>
            <p:ph type="sldNum" sz="quarter" idx="12"/>
          </p:nvPr>
        </p:nvSpPr>
        <p:spPr/>
        <p:txBody>
          <a:bodyPr/>
          <a:lstStyle/>
          <a:p>
            <a:pPr>
              <a:defRPr/>
            </a:pPr>
            <a:fld id="{7A610A4F-817E-4462-AAC2-73D732CE64BD}" type="slidenum">
              <a:rPr lang="en-US" altLang="en-US" smtClean="0"/>
              <a:pPr>
                <a:defRPr/>
              </a:pPr>
              <a:t>2</a:t>
            </a:fld>
            <a:endParaRPr lang="en-US" altLang="en-US">
              <a:solidFill>
                <a:srgbClr val="002C77"/>
              </a:solidFill>
            </a:endParaRPr>
          </a:p>
        </p:txBody>
      </p:sp>
    </p:spTree>
    <p:extLst>
      <p:ext uri="{BB962C8B-B14F-4D97-AF65-F5344CB8AC3E}">
        <p14:creationId xmlns:p14="http://schemas.microsoft.com/office/powerpoint/2010/main" val="214069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D10D-7436-4285-8DA0-8D5ACE22B490}"/>
              </a:ext>
            </a:extLst>
          </p:cNvPr>
          <p:cNvSpPr>
            <a:spLocks noGrp="1"/>
          </p:cNvSpPr>
          <p:nvPr>
            <p:ph type="title"/>
          </p:nvPr>
        </p:nvSpPr>
        <p:spPr>
          <a:xfrm>
            <a:off x="304800" y="290258"/>
            <a:ext cx="7772400" cy="1143000"/>
          </a:xfrm>
        </p:spPr>
        <p:txBody>
          <a:bodyPr/>
          <a:lstStyle/>
          <a:p>
            <a:r>
              <a:rPr lang="en-US" dirty="0"/>
              <a:t>I. Caregiver &amp; Care Recipient Characteristics</a:t>
            </a:r>
          </a:p>
        </p:txBody>
      </p:sp>
      <p:sp>
        <p:nvSpPr>
          <p:cNvPr id="3" name="Content Placeholder 2">
            <a:extLst>
              <a:ext uri="{FF2B5EF4-FFF2-40B4-BE49-F238E27FC236}">
                <a16:creationId xmlns:a16="http://schemas.microsoft.com/office/drawing/2014/main" id="{C85F074D-ABB5-4CF1-98B8-A76C8968743E}"/>
              </a:ext>
            </a:extLst>
          </p:cNvPr>
          <p:cNvSpPr>
            <a:spLocks noGrp="1"/>
          </p:cNvSpPr>
          <p:nvPr>
            <p:ph idx="1"/>
          </p:nvPr>
        </p:nvSpPr>
        <p:spPr/>
        <p:txBody>
          <a:bodyPr/>
          <a:lstStyle/>
          <a:p>
            <a:pPr marL="0" indent="0">
              <a:buNone/>
            </a:pPr>
            <a:r>
              <a:rPr lang="en-US" sz="1800" i="1" dirty="0"/>
              <a:t> </a:t>
            </a:r>
            <a:endParaRPr lang="en-US" dirty="0"/>
          </a:p>
        </p:txBody>
      </p:sp>
      <p:sp>
        <p:nvSpPr>
          <p:cNvPr id="6" name="Slide Number Placeholder 5">
            <a:extLst>
              <a:ext uri="{FF2B5EF4-FFF2-40B4-BE49-F238E27FC236}">
                <a16:creationId xmlns:a16="http://schemas.microsoft.com/office/drawing/2014/main" id="{DAA4CDFA-94AC-443E-B7B3-A037FCA5EDB7}"/>
              </a:ext>
            </a:extLst>
          </p:cNvPr>
          <p:cNvSpPr>
            <a:spLocks noGrp="1"/>
          </p:cNvSpPr>
          <p:nvPr>
            <p:ph type="sldNum" sz="quarter" idx="12"/>
          </p:nvPr>
        </p:nvSpPr>
        <p:spPr/>
        <p:txBody>
          <a:bodyPr/>
          <a:lstStyle/>
          <a:p>
            <a:pPr>
              <a:defRPr/>
            </a:pPr>
            <a:fld id="{7A610A4F-817E-4462-AAC2-73D732CE64BD}" type="slidenum">
              <a:rPr lang="en-US" altLang="en-US" smtClean="0"/>
              <a:pPr>
                <a:defRPr/>
              </a:pPr>
              <a:t>20</a:t>
            </a:fld>
            <a:endParaRPr lang="en-US" altLang="en-US">
              <a:solidFill>
                <a:srgbClr val="002C77"/>
              </a:solidFill>
            </a:endParaRPr>
          </a:p>
        </p:txBody>
      </p:sp>
      <p:graphicFrame>
        <p:nvGraphicFramePr>
          <p:cNvPr id="9" name="Table 8">
            <a:extLst>
              <a:ext uri="{FF2B5EF4-FFF2-40B4-BE49-F238E27FC236}">
                <a16:creationId xmlns:a16="http://schemas.microsoft.com/office/drawing/2014/main" id="{23FC865F-FE96-4340-B62B-865D538E6BE2}"/>
              </a:ext>
            </a:extLst>
          </p:cNvPr>
          <p:cNvGraphicFramePr>
            <a:graphicFrameLocks noGrp="1"/>
          </p:cNvGraphicFramePr>
          <p:nvPr>
            <p:extLst>
              <p:ext uri="{D42A27DB-BD31-4B8C-83A1-F6EECF244321}">
                <p14:modId xmlns:p14="http://schemas.microsoft.com/office/powerpoint/2010/main" val="3524388580"/>
              </p:ext>
            </p:extLst>
          </p:nvPr>
        </p:nvGraphicFramePr>
        <p:xfrm>
          <a:off x="388629" y="1653837"/>
          <a:ext cx="8366742" cy="4815142"/>
        </p:xfrm>
        <a:graphic>
          <a:graphicData uri="http://schemas.openxmlformats.org/drawingml/2006/table">
            <a:tbl>
              <a:tblPr firstRow="1" bandRow="1">
                <a:tableStyleId>{5C22544A-7EE6-4342-B048-85BDC9FD1C3A}</a:tableStyleId>
              </a:tblPr>
              <a:tblGrid>
                <a:gridCol w="2165634">
                  <a:extLst>
                    <a:ext uri="{9D8B030D-6E8A-4147-A177-3AD203B41FA5}">
                      <a16:colId xmlns:a16="http://schemas.microsoft.com/office/drawing/2014/main" val="2933447664"/>
                    </a:ext>
                  </a:extLst>
                </a:gridCol>
                <a:gridCol w="1299380">
                  <a:extLst>
                    <a:ext uri="{9D8B030D-6E8A-4147-A177-3AD203B41FA5}">
                      <a16:colId xmlns:a16="http://schemas.microsoft.com/office/drawing/2014/main" val="3838590152"/>
                    </a:ext>
                  </a:extLst>
                </a:gridCol>
                <a:gridCol w="1267688">
                  <a:extLst>
                    <a:ext uri="{9D8B030D-6E8A-4147-A177-3AD203B41FA5}">
                      <a16:colId xmlns:a16="http://schemas.microsoft.com/office/drawing/2014/main" val="229253301"/>
                    </a:ext>
                  </a:extLst>
                </a:gridCol>
                <a:gridCol w="1098663">
                  <a:extLst>
                    <a:ext uri="{9D8B030D-6E8A-4147-A177-3AD203B41FA5}">
                      <a16:colId xmlns:a16="http://schemas.microsoft.com/office/drawing/2014/main" val="674207010"/>
                    </a:ext>
                  </a:extLst>
                </a:gridCol>
                <a:gridCol w="1014151">
                  <a:extLst>
                    <a:ext uri="{9D8B030D-6E8A-4147-A177-3AD203B41FA5}">
                      <a16:colId xmlns:a16="http://schemas.microsoft.com/office/drawing/2014/main" val="3653691427"/>
                    </a:ext>
                  </a:extLst>
                </a:gridCol>
                <a:gridCol w="1521226">
                  <a:extLst>
                    <a:ext uri="{9D8B030D-6E8A-4147-A177-3AD203B41FA5}">
                      <a16:colId xmlns:a16="http://schemas.microsoft.com/office/drawing/2014/main" val="970819258"/>
                    </a:ext>
                  </a:extLst>
                </a:gridCol>
              </a:tblGrid>
              <a:tr h="370840">
                <a:tc>
                  <a:txBody>
                    <a:bodyPr/>
                    <a:lstStyle/>
                    <a:p>
                      <a:endParaRPr lang="en-US" dirty="0"/>
                    </a:p>
                  </a:txBody>
                  <a:tcPr/>
                </a:tc>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 209)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CGs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 76 [36%])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Recent CGs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 16</a:t>
                      </a: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Wishful CGs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 30 [14%])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Caregiving (no one needs their help)</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 87</a:t>
                      </a: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121628"/>
                  </a:ext>
                </a:extLst>
              </a:tr>
              <a:tr h="370840">
                <a:tc>
                  <a:txBody>
                    <a:bodyPr/>
                    <a:lstStyle/>
                    <a:p>
                      <a:r>
                        <a:rPr lang="en-US" dirty="0"/>
                        <a:t>Years at Hopkins</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15.8</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17.9</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13.7</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15.2</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14.4</a:t>
                      </a:r>
                    </a:p>
                  </a:txBody>
                  <a:tcPr marL="68580" marR="68580" marT="0" marB="0"/>
                </a:tc>
                <a:extLst>
                  <a:ext uri="{0D108BD9-81ED-4DB2-BD59-A6C34878D82A}">
                    <a16:rowId xmlns:a16="http://schemas.microsoft.com/office/drawing/2014/main" val="782023206"/>
                  </a:ext>
                </a:extLst>
              </a:tr>
              <a:tr h="370840">
                <a:tc>
                  <a:txBody>
                    <a:bodyPr/>
                    <a:lstStyle/>
                    <a:p>
                      <a:r>
                        <a:rPr lang="en-US" dirty="0"/>
                        <a:t>Age</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51.1</a:t>
                      </a:r>
                    </a:p>
                  </a:txBody>
                  <a:tcPr marL="68580" marR="68580" marT="0" marB="0"/>
                </a:tc>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48.9</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48.6</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49.7</a:t>
                      </a:r>
                    </a:p>
                  </a:txBody>
                  <a:tcPr marL="68580" marR="68580" marT="0" marB="0"/>
                </a:tc>
                <a:extLst>
                  <a:ext uri="{0D108BD9-81ED-4DB2-BD59-A6C34878D82A}">
                    <a16:rowId xmlns:a16="http://schemas.microsoft.com/office/drawing/2014/main" val="789458420"/>
                  </a:ext>
                </a:extLst>
              </a:tr>
              <a:tr h="370840">
                <a:tc>
                  <a:txBody>
                    <a:bodyPr/>
                    <a:lstStyle/>
                    <a:p>
                      <a:r>
                        <a:rPr lang="en-US" dirty="0"/>
                        <a:t>Females</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54.9%</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62.7</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64.3</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44.2</a:t>
                      </a:r>
                    </a:p>
                  </a:txBody>
                  <a:tcPr marL="68580" marR="68580" marT="0" marB="0"/>
                </a:tc>
                <a:extLst>
                  <a:ext uri="{0D108BD9-81ED-4DB2-BD59-A6C34878D82A}">
                    <a16:rowId xmlns:a16="http://schemas.microsoft.com/office/drawing/2014/main" val="3301900179"/>
                  </a:ext>
                </a:extLst>
              </a:tr>
              <a:tr h="370840">
                <a:tc>
                  <a:txBody>
                    <a:bodyPr/>
                    <a:lstStyle/>
                    <a:p>
                      <a:r>
                        <a:rPr lang="en-US" dirty="0"/>
                        <a:t>Non-white </a:t>
                      </a:r>
                    </a:p>
                    <a:p>
                      <a:r>
                        <a:rPr lang="en-US" sz="1200" dirty="0"/>
                        <a:t>(95% non-Hispanic)</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31.1%</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36.8</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25.1</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36.6</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25.3</a:t>
                      </a:r>
                    </a:p>
                  </a:txBody>
                  <a:tcPr marL="68580" marR="68580" marT="0" marB="0"/>
                </a:tc>
                <a:extLst>
                  <a:ext uri="{0D108BD9-81ED-4DB2-BD59-A6C34878D82A}">
                    <a16:rowId xmlns:a16="http://schemas.microsoft.com/office/drawing/2014/main" val="1411430443"/>
                  </a:ext>
                </a:extLst>
              </a:tr>
              <a:tr h="370840">
                <a:tc>
                  <a:txBody>
                    <a:bodyPr/>
                    <a:lstStyle/>
                    <a:p>
                      <a:r>
                        <a:rPr lang="en-US" dirty="0"/>
                        <a:t>Married</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85.9%</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86.5</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87.5</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83.7</a:t>
                      </a:r>
                    </a:p>
                  </a:txBody>
                  <a:tcPr marL="68580" marR="68580" marT="0" marB="0"/>
                </a:tc>
                <a:extLst>
                  <a:ext uri="{0D108BD9-81ED-4DB2-BD59-A6C34878D82A}">
                    <a16:rowId xmlns:a16="http://schemas.microsoft.com/office/drawing/2014/main" val="1843581062"/>
                  </a:ext>
                </a:extLst>
              </a:tr>
              <a:tr h="370840">
                <a:tc>
                  <a:txBody>
                    <a:bodyPr/>
                    <a:lstStyle/>
                    <a:p>
                      <a:r>
                        <a:rPr lang="en-US" dirty="0"/>
                        <a:t>MDs</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78.7%</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79.0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73.3</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70.0</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82.6</a:t>
                      </a:r>
                    </a:p>
                  </a:txBody>
                  <a:tcPr marL="68580" marR="68580" marT="0" marB="0"/>
                </a:tc>
                <a:extLst>
                  <a:ext uri="{0D108BD9-81ED-4DB2-BD59-A6C34878D82A}">
                    <a16:rowId xmlns:a16="http://schemas.microsoft.com/office/drawing/2014/main" val="4133030256"/>
                  </a:ext>
                </a:extLst>
              </a:tr>
              <a:tr h="370840">
                <a:tc>
                  <a:txBody>
                    <a:bodyPr/>
                    <a:lstStyle/>
                    <a:p>
                      <a:r>
                        <a:rPr lang="en-US" dirty="0"/>
                        <a:t>FT</a:t>
                      </a:r>
                    </a:p>
                  </a:txBody>
                  <a:tcPr/>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83.7%</a:t>
                      </a:r>
                    </a:p>
                  </a:txBody>
                  <a:tcPr marL="68580" marR="68580" marT="0" marB="0"/>
                </a:tc>
                <a:tc>
                  <a:txBody>
                    <a:bodyPr/>
                    <a:lstStyle/>
                    <a:p>
                      <a:pPr marL="0" marR="0">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77.6 !?</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87.5</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93.3</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85.1</a:t>
                      </a:r>
                    </a:p>
                  </a:txBody>
                  <a:tcPr marL="68580" marR="68580" marT="0" marB="0"/>
                </a:tc>
                <a:extLst>
                  <a:ext uri="{0D108BD9-81ED-4DB2-BD59-A6C34878D82A}">
                    <a16:rowId xmlns:a16="http://schemas.microsoft.com/office/drawing/2014/main" val="2835640485"/>
                  </a:ext>
                </a:extLst>
              </a:tr>
            </a:tbl>
          </a:graphicData>
        </a:graphic>
      </p:graphicFrame>
    </p:spTree>
    <p:extLst>
      <p:ext uri="{BB962C8B-B14F-4D97-AF65-F5344CB8AC3E}">
        <p14:creationId xmlns:p14="http://schemas.microsoft.com/office/powerpoint/2010/main" val="146257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F5F9-0C7B-48D5-88D0-96A3BC14DB7D}"/>
              </a:ext>
            </a:extLst>
          </p:cNvPr>
          <p:cNvSpPr>
            <a:spLocks noGrp="1"/>
          </p:cNvSpPr>
          <p:nvPr>
            <p:ph type="title"/>
          </p:nvPr>
        </p:nvSpPr>
        <p:spPr>
          <a:xfrm>
            <a:off x="1293796" y="197020"/>
            <a:ext cx="7886700" cy="1325563"/>
          </a:xfrm>
        </p:spPr>
        <p:txBody>
          <a:bodyPr/>
          <a:lstStyle/>
          <a:p>
            <a:r>
              <a:rPr lang="en-US" dirty="0"/>
              <a:t>Caregiving  - Comparisons</a:t>
            </a:r>
          </a:p>
        </p:txBody>
      </p:sp>
      <p:graphicFrame>
        <p:nvGraphicFramePr>
          <p:cNvPr id="4" name="Content Placeholder 3">
            <a:extLst>
              <a:ext uri="{FF2B5EF4-FFF2-40B4-BE49-F238E27FC236}">
                <a16:creationId xmlns:a16="http://schemas.microsoft.com/office/drawing/2014/main" id="{50F75DB4-A025-4540-B61A-9A1310DFF2ED}"/>
              </a:ext>
            </a:extLst>
          </p:cNvPr>
          <p:cNvGraphicFramePr>
            <a:graphicFrameLocks noGrp="1"/>
          </p:cNvGraphicFramePr>
          <p:nvPr>
            <p:ph idx="1"/>
            <p:extLst>
              <p:ext uri="{D42A27DB-BD31-4B8C-83A1-F6EECF244321}">
                <p14:modId xmlns:p14="http://schemas.microsoft.com/office/powerpoint/2010/main" val="1957711938"/>
              </p:ext>
            </p:extLst>
          </p:nvPr>
        </p:nvGraphicFramePr>
        <p:xfrm>
          <a:off x="228600" y="914400"/>
          <a:ext cx="8763000" cy="556768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955507465"/>
                    </a:ext>
                  </a:extLst>
                </a:gridCol>
                <a:gridCol w="2190750">
                  <a:extLst>
                    <a:ext uri="{9D8B030D-6E8A-4147-A177-3AD203B41FA5}">
                      <a16:colId xmlns:a16="http://schemas.microsoft.com/office/drawing/2014/main" val="3062607887"/>
                    </a:ext>
                  </a:extLst>
                </a:gridCol>
                <a:gridCol w="2391833">
                  <a:extLst>
                    <a:ext uri="{9D8B030D-6E8A-4147-A177-3AD203B41FA5}">
                      <a16:colId xmlns:a16="http://schemas.microsoft.com/office/drawing/2014/main" val="948223654"/>
                    </a:ext>
                  </a:extLst>
                </a:gridCol>
                <a:gridCol w="1989667">
                  <a:extLst>
                    <a:ext uri="{9D8B030D-6E8A-4147-A177-3AD203B41FA5}">
                      <a16:colId xmlns:a16="http://schemas.microsoft.com/office/drawing/2014/main" val="2487345917"/>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79783937"/>
                  </a:ext>
                </a:extLst>
              </a:tr>
              <a:tr h="370840">
                <a:tc>
                  <a:txBody>
                    <a:bodyPr/>
                    <a:lstStyle/>
                    <a:p>
                      <a:r>
                        <a:rPr lang="en-US" dirty="0"/>
                        <a:t>N = 43,099 community-dwelling adults (REGARDS)</a:t>
                      </a:r>
                    </a:p>
                  </a:txBody>
                  <a:tcPr/>
                </a:tc>
                <a:tc>
                  <a:txBody>
                    <a:bodyPr/>
                    <a:lstStyle/>
                    <a:p>
                      <a:r>
                        <a:rPr lang="en-US" dirty="0"/>
                        <a:t>N=13,270 community-dwelling adults</a:t>
                      </a:r>
                    </a:p>
                    <a:p>
                      <a:r>
                        <a:rPr lang="en-US" sz="1200" i="1" dirty="0"/>
                        <a:t>REGARDS Follow-up study </a:t>
                      </a:r>
                      <a:endParaRPr lang="en-US" sz="1200" dirty="0"/>
                    </a:p>
                  </a:txBody>
                  <a:tcPr/>
                </a:tc>
                <a:tc>
                  <a:txBody>
                    <a:bodyPr/>
                    <a:lstStyle/>
                    <a:p>
                      <a:r>
                        <a:rPr lang="en-US" dirty="0"/>
                        <a:t>N=2,126 </a:t>
                      </a:r>
                    </a:p>
                    <a:p>
                      <a:r>
                        <a:rPr lang="en-US" dirty="0"/>
                        <a:t>FT faculty age 55+, from 14 US medical schools</a:t>
                      </a:r>
                    </a:p>
                  </a:txBody>
                  <a:tcPr/>
                </a:tc>
                <a:tc>
                  <a:txBody>
                    <a:bodyPr/>
                    <a:lstStyle/>
                    <a:p>
                      <a:r>
                        <a:rPr lang="en-US" dirty="0"/>
                        <a:t>N=209 </a:t>
                      </a:r>
                    </a:p>
                    <a:p>
                      <a:r>
                        <a:rPr lang="en-US" dirty="0"/>
                        <a:t>FT/PT Hopkins DOM faculty</a:t>
                      </a:r>
                    </a:p>
                  </a:txBody>
                  <a:tcPr/>
                </a:tc>
                <a:extLst>
                  <a:ext uri="{0D108BD9-81ED-4DB2-BD59-A6C34878D82A}">
                    <a16:rowId xmlns:a16="http://schemas.microsoft.com/office/drawing/2014/main" val="1369627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12.0% CGs</a:t>
                      </a:r>
                    </a:p>
                  </a:txBody>
                  <a:tcPr/>
                </a:tc>
                <a:tc>
                  <a:txBody>
                    <a:bodyPr/>
                    <a:lstStyle/>
                    <a:p>
                      <a:r>
                        <a:rPr lang="en-US" dirty="0">
                          <a:solidFill>
                            <a:srgbClr val="FF0000"/>
                          </a:solidFill>
                        </a:rPr>
                        <a:t>12.4% CGs</a:t>
                      </a:r>
                    </a:p>
                  </a:txBody>
                  <a:tcPr/>
                </a:tc>
                <a:tc>
                  <a:txBody>
                    <a:bodyPr/>
                    <a:lstStyle/>
                    <a:p>
                      <a:r>
                        <a:rPr lang="en-US" dirty="0">
                          <a:solidFill>
                            <a:srgbClr val="FF0000"/>
                          </a:solidFill>
                        </a:rPr>
                        <a:t>19% CGs</a:t>
                      </a:r>
                    </a:p>
                  </a:txBody>
                  <a:tcPr/>
                </a:tc>
                <a:tc>
                  <a:txBody>
                    <a:bodyPr/>
                    <a:lstStyle/>
                    <a:p>
                      <a:r>
                        <a:rPr lang="en-US" dirty="0">
                          <a:solidFill>
                            <a:srgbClr val="FF0000"/>
                          </a:solidFill>
                        </a:rPr>
                        <a:t>36% CGs</a:t>
                      </a:r>
                    </a:p>
                    <a:p>
                      <a:r>
                        <a:rPr lang="en-US" i="1" dirty="0">
                          <a:solidFill>
                            <a:srgbClr val="FF0000"/>
                          </a:solidFill>
                        </a:rPr>
                        <a:t>+ 8% recently</a:t>
                      </a:r>
                    </a:p>
                    <a:p>
                      <a:r>
                        <a:rPr lang="en-US" i="1" dirty="0">
                          <a:solidFill>
                            <a:srgbClr val="FF0000"/>
                          </a:solidFill>
                        </a:rPr>
                        <a:t>+ 14% wishful</a:t>
                      </a:r>
                    </a:p>
                  </a:txBody>
                  <a:tcPr/>
                </a:tc>
                <a:extLst>
                  <a:ext uri="{0D108BD9-81ED-4DB2-BD59-A6C34878D82A}">
                    <a16:rowId xmlns:a16="http://schemas.microsoft.com/office/drawing/2014/main" val="2311703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CG </a:t>
                      </a:r>
                      <a:r>
                        <a:rPr lang="en-US" dirty="0" err="1"/>
                        <a:t>ave.</a:t>
                      </a:r>
                      <a:r>
                        <a:rPr lang="en-US" dirty="0"/>
                        <a:t> age = 63.5 </a:t>
                      </a:r>
                    </a:p>
                  </a:txBody>
                  <a:tcPr/>
                </a:tc>
                <a:tc>
                  <a:txBody>
                    <a:bodyPr/>
                    <a:lstStyle/>
                    <a:p>
                      <a:r>
                        <a:rPr lang="en-US" dirty="0"/>
                        <a:t>           71.9</a:t>
                      </a:r>
                    </a:p>
                  </a:txBody>
                  <a:tcPr/>
                </a:tc>
                <a:tc>
                  <a:txBody>
                    <a:bodyPr/>
                    <a:lstStyle/>
                    <a:p>
                      <a:r>
                        <a:rPr lang="en-US" dirty="0"/>
                        <a:t>            62.3</a:t>
                      </a:r>
                    </a:p>
                  </a:txBody>
                  <a:tcPr/>
                </a:tc>
                <a:tc>
                  <a:txBody>
                    <a:bodyPr/>
                    <a:lstStyle/>
                    <a:p>
                      <a:r>
                        <a:rPr lang="en-US" dirty="0">
                          <a:solidFill>
                            <a:srgbClr val="00B050"/>
                          </a:solidFill>
                        </a:rPr>
                        <a:t>         51.5</a:t>
                      </a:r>
                      <a:r>
                        <a:rPr lang="en-US" dirty="0"/>
                        <a:t> </a:t>
                      </a:r>
                    </a:p>
                    <a:p>
                      <a:r>
                        <a:rPr lang="en-US" sz="1000" i="1" dirty="0"/>
                        <a:t>           (current &amp; recent)</a:t>
                      </a:r>
                    </a:p>
                  </a:txBody>
                  <a:tcPr/>
                </a:tc>
                <a:extLst>
                  <a:ext uri="{0D108BD9-81ED-4DB2-BD59-A6C34878D82A}">
                    <a16:rowId xmlns:a16="http://schemas.microsoft.com/office/drawing/2014/main" val="179717915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289642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solidFill>
                          <a:srgbClr val="FF0000"/>
                        </a:solidFill>
                      </a:endParaRPr>
                    </a:p>
                  </a:txBody>
                  <a:tcPr/>
                </a:tc>
                <a:extLst>
                  <a:ext uri="{0D108BD9-81ED-4DB2-BD59-A6C34878D82A}">
                    <a16:rowId xmlns:a16="http://schemas.microsoft.com/office/drawing/2014/main" val="378384432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solidFill>
                          <a:srgbClr val="FF0000"/>
                        </a:solidFill>
                      </a:endParaRPr>
                    </a:p>
                  </a:txBody>
                  <a:tcPr/>
                </a:tc>
                <a:extLst>
                  <a:ext uri="{0D108BD9-81ED-4DB2-BD59-A6C34878D82A}">
                    <a16:rowId xmlns:a16="http://schemas.microsoft.com/office/drawing/2014/main" val="3792086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Roth DL, Perkins M, Wadley VG, Temple EM, Haley WE. Family caregiving and emotional strain: associations with quality of life in a large national sample of middle-aged and older adults. </a:t>
                      </a:r>
                      <a:r>
                        <a:rPr lang="en-US" sz="1000" i="1" dirty="0"/>
                        <a:t>Quality of Life Research</a:t>
                      </a:r>
                      <a:r>
                        <a:rPr lang="en-US" sz="1000" dirty="0"/>
                        <a:t>. 2009;18(6):679–88.</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Roth DL, Haley WE, Rhodes JD, Sheehan OC, Huang J et al. Transitions to family caregiving: Enrolling incident caregivers and matched non-caregiving controls from a population-based study. </a:t>
                      </a:r>
                      <a:r>
                        <a:rPr lang="en-US" sz="1000" i="1" dirty="0"/>
                        <a:t>Aging Clinical and Experimental Research.</a:t>
                      </a:r>
                      <a:r>
                        <a:rPr lang="en-US" sz="1000" dirty="0"/>
                        <a:t> 2020;32(9):1829-1838.</a:t>
                      </a:r>
                    </a:p>
                    <a:p>
                      <a:endParaRPr lang="en-US" sz="1000" dirty="0"/>
                    </a:p>
                  </a:txBody>
                  <a:tcPr/>
                </a:tc>
                <a:tc>
                  <a:txBody>
                    <a:bodyPr/>
                    <a:lstStyle/>
                    <a:p>
                      <a:pPr marR="0" lvl="0">
                        <a:spcBef>
                          <a:spcPts val="0"/>
                        </a:spcBef>
                        <a:spcAft>
                          <a:spcPts val="0"/>
                        </a:spcAft>
                        <a:buSzPts val="1100"/>
                      </a:pPr>
                      <a:r>
                        <a:rPr lang="en-US" sz="1000" dirty="0">
                          <a:latin typeface="+mn-lt"/>
                          <a:ea typeface="Times New Roman" panose="02020603050405020304" pitchFamily="18" charset="0"/>
                        </a:rPr>
                        <a:t>Skarupski KA, Roth DL, Durso SC. Prevalence of caregiving and high caregiving strain among late-career medical school faculty members: </a:t>
                      </a:r>
                    </a:p>
                    <a:p>
                      <a:pPr marR="0" lvl="0">
                        <a:spcBef>
                          <a:spcPts val="0"/>
                        </a:spcBef>
                        <a:spcAft>
                          <a:spcPts val="0"/>
                        </a:spcAft>
                        <a:buSzPts val="1100"/>
                      </a:pPr>
                      <a:r>
                        <a:rPr lang="en-US" sz="1000" dirty="0">
                          <a:latin typeface="+mn-lt"/>
                          <a:ea typeface="Times New Roman" panose="02020603050405020304" pitchFamily="18" charset="0"/>
                        </a:rPr>
                        <a:t>Workforce, policy, and faculty development implications</a:t>
                      </a:r>
                      <a:r>
                        <a:rPr lang="en-US" sz="1000" i="1" dirty="0">
                          <a:latin typeface="+mn-lt"/>
                          <a:ea typeface="Times New Roman" panose="02020603050405020304" pitchFamily="18" charset="0"/>
                        </a:rPr>
                        <a:t>. Human Resources for Health. </a:t>
                      </a:r>
                      <a:r>
                        <a:rPr lang="en-US" sz="1000" dirty="0">
                          <a:latin typeface="+mn-lt"/>
                          <a:ea typeface="Times New Roman" panose="02020603050405020304" pitchFamily="18" charset="0"/>
                        </a:rPr>
                        <a:t>19 March 2021. </a:t>
                      </a:r>
                      <a:r>
                        <a:rPr lang="en-US" sz="1000" dirty="0">
                          <a:latin typeface="+mn-lt"/>
                        </a:rPr>
                        <a:t>DOI:10.1186/s12960-021-00582-3.</a:t>
                      </a:r>
                      <a:endParaRPr lang="en-US" sz="1000" dirty="0">
                        <a:latin typeface="+mn-lt"/>
                        <a:ea typeface="Times New Roman" panose="02020603050405020304" pitchFamily="18" charset="0"/>
                      </a:endParaRPr>
                    </a:p>
                    <a:p>
                      <a:endParaRPr 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Johns Hopkins University Survey of Caregiving Resources: Faculty Awareness and Access, Department of Medicine Faculty, October 2022. David Roth, Chris Durso, Kim Skarupski, Erica Twardzik, Tim Sanders, Vishal Sekhon</a:t>
                      </a:r>
                    </a:p>
                  </a:txBody>
                  <a:tcPr/>
                </a:tc>
                <a:extLst>
                  <a:ext uri="{0D108BD9-81ED-4DB2-BD59-A6C34878D82A}">
                    <a16:rowId xmlns:a16="http://schemas.microsoft.com/office/drawing/2014/main" val="1924375361"/>
                  </a:ext>
                </a:extLst>
              </a:tr>
            </a:tbl>
          </a:graphicData>
        </a:graphic>
      </p:graphicFrame>
    </p:spTree>
    <p:extLst>
      <p:ext uri="{BB962C8B-B14F-4D97-AF65-F5344CB8AC3E}">
        <p14:creationId xmlns:p14="http://schemas.microsoft.com/office/powerpoint/2010/main" val="428942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BD41-A009-494B-858B-43D8570064F3}"/>
              </a:ext>
            </a:extLst>
          </p:cNvPr>
          <p:cNvSpPr>
            <a:spLocks noGrp="1"/>
          </p:cNvSpPr>
          <p:nvPr>
            <p:ph type="title"/>
          </p:nvPr>
        </p:nvSpPr>
        <p:spPr>
          <a:xfrm>
            <a:off x="152400" y="287508"/>
            <a:ext cx="8077367" cy="1143000"/>
          </a:xfrm>
        </p:spPr>
        <p:txBody>
          <a:bodyPr/>
          <a:lstStyle/>
          <a:p>
            <a:r>
              <a:rPr lang="en-US" dirty="0"/>
              <a:t>*</a:t>
            </a:r>
            <a:r>
              <a:rPr lang="en-US" dirty="0">
                <a:solidFill>
                  <a:srgbClr val="FF0000"/>
                </a:solidFill>
              </a:rPr>
              <a:t>Surprise!</a:t>
            </a:r>
            <a:r>
              <a:rPr lang="en-US" dirty="0"/>
              <a:t> </a:t>
            </a:r>
            <a:br>
              <a:rPr lang="en-US" dirty="0"/>
            </a:br>
            <a:r>
              <a:rPr lang="en-US" dirty="0"/>
              <a:t>Gender differences are diminishing!</a:t>
            </a:r>
          </a:p>
        </p:txBody>
      </p:sp>
      <p:sp>
        <p:nvSpPr>
          <p:cNvPr id="3" name="Content Placeholder 2">
            <a:extLst>
              <a:ext uri="{FF2B5EF4-FFF2-40B4-BE49-F238E27FC236}">
                <a16:creationId xmlns:a16="http://schemas.microsoft.com/office/drawing/2014/main" id="{DDAEBEFE-175F-4598-8BB7-6C88C9CB612F}"/>
              </a:ext>
            </a:extLst>
          </p:cNvPr>
          <p:cNvSpPr>
            <a:spLocks noGrp="1"/>
          </p:cNvSpPr>
          <p:nvPr>
            <p:ph idx="1"/>
          </p:nvPr>
        </p:nvSpPr>
        <p:spPr>
          <a:xfrm>
            <a:off x="685800" y="4572000"/>
            <a:ext cx="7772400" cy="2971800"/>
          </a:xfrm>
        </p:spPr>
        <p:txBody>
          <a:bodyPr/>
          <a:lstStyle/>
          <a:p>
            <a:pPr marL="0" indent="0" eaLnBrk="0" hangingPunct="0">
              <a:spcBef>
                <a:spcPct val="30000"/>
              </a:spcBef>
              <a:buNone/>
              <a:defRPr/>
            </a:pPr>
            <a:r>
              <a:rPr lang="en-US" sz="1600" kern="1200" dirty="0">
                <a:solidFill>
                  <a:schemeClr val="tx1"/>
                </a:solidFill>
              </a:rPr>
              <a:t>Wolff et al.</a:t>
            </a:r>
            <a:r>
              <a:rPr lang="en-US" sz="1600" kern="1200" baseline="30000" dirty="0">
                <a:solidFill>
                  <a:schemeClr val="tx1"/>
                </a:solidFill>
              </a:rPr>
              <a:t> </a:t>
            </a:r>
            <a:r>
              <a:rPr lang="en-US" sz="1600" kern="1200" dirty="0">
                <a:solidFill>
                  <a:schemeClr val="tx1"/>
                </a:solidFill>
              </a:rPr>
              <a:t>found in longitudinal national samples, that more men are taking on family caregiving roles in more recent surveys (31.8% in 1999 to 36.3% in 2015), especially for non-dementia caregiving [17]. However, there has been no published literature exploring the prevalence of caregiving and differences by gender among late-career faculty members</a:t>
            </a:r>
            <a:endParaRPr lang="en-US" sz="1600" dirty="0"/>
          </a:p>
          <a:p>
            <a:pPr marL="0" lvl="0" indent="0" eaLnBrk="0" hangingPunct="0">
              <a:spcBef>
                <a:spcPct val="30000"/>
              </a:spcBef>
              <a:buNone/>
              <a:defRPr/>
            </a:pPr>
            <a:endParaRPr lang="en-US" sz="1600" i="1" kern="1200" dirty="0">
              <a:solidFill>
                <a:schemeClr val="tx1"/>
              </a:solidFill>
            </a:endParaRPr>
          </a:p>
          <a:p>
            <a:pPr marL="0" lvl="0" indent="0" eaLnBrk="0" hangingPunct="0">
              <a:spcBef>
                <a:spcPct val="30000"/>
              </a:spcBef>
              <a:buNone/>
              <a:defRPr/>
            </a:pPr>
            <a:r>
              <a:rPr lang="en-US" sz="1200" i="1" kern="1200" dirty="0">
                <a:solidFill>
                  <a:schemeClr val="tx1"/>
                </a:solidFill>
              </a:rPr>
              <a:t>Wolff JL, Mulcahy J, Huang J, Roth DL, </a:t>
            </a:r>
            <a:r>
              <a:rPr lang="en-US" sz="1200" i="1" kern="1200" dirty="0" err="1">
                <a:solidFill>
                  <a:schemeClr val="tx1"/>
                </a:solidFill>
              </a:rPr>
              <a:t>Covinsky</a:t>
            </a:r>
            <a:r>
              <a:rPr lang="en-US" sz="1200" i="1" kern="1200" dirty="0">
                <a:solidFill>
                  <a:schemeClr val="tx1"/>
                </a:solidFill>
              </a:rPr>
              <a:t> K, Kasper JD. Family Caregivers of Older Adults, 1999-2015: Trends in Characteristics, Circumstances, and Role-Related Appraisal. The Gerontologist. 2018;58(6):1021-32.</a:t>
            </a:r>
          </a:p>
          <a:p>
            <a:endParaRPr lang="en-US" dirty="0"/>
          </a:p>
          <a:p>
            <a:endParaRPr lang="en-US" dirty="0"/>
          </a:p>
        </p:txBody>
      </p:sp>
      <p:sp>
        <p:nvSpPr>
          <p:cNvPr id="6" name="Slide Number Placeholder 5">
            <a:extLst>
              <a:ext uri="{FF2B5EF4-FFF2-40B4-BE49-F238E27FC236}">
                <a16:creationId xmlns:a16="http://schemas.microsoft.com/office/drawing/2014/main" id="{CEC85F04-3C52-4993-86E1-1C9394DCB72A}"/>
              </a:ext>
            </a:extLst>
          </p:cNvPr>
          <p:cNvSpPr>
            <a:spLocks noGrp="1"/>
          </p:cNvSpPr>
          <p:nvPr>
            <p:ph type="sldNum" sz="quarter" idx="12"/>
          </p:nvPr>
        </p:nvSpPr>
        <p:spPr/>
        <p:txBody>
          <a:bodyPr/>
          <a:lstStyle/>
          <a:p>
            <a:pPr>
              <a:defRPr/>
            </a:pPr>
            <a:fld id="{7A610A4F-817E-4462-AAC2-73D732CE64BD}" type="slidenum">
              <a:rPr lang="en-US" altLang="en-US" smtClean="0"/>
              <a:pPr>
                <a:defRPr/>
              </a:pPr>
              <a:t>22</a:t>
            </a:fld>
            <a:endParaRPr lang="en-US" altLang="en-US">
              <a:solidFill>
                <a:srgbClr val="002C77"/>
              </a:solidFill>
            </a:endParaRPr>
          </a:p>
        </p:txBody>
      </p:sp>
      <p:graphicFrame>
        <p:nvGraphicFramePr>
          <p:cNvPr id="7" name="Table 6">
            <a:extLst>
              <a:ext uri="{FF2B5EF4-FFF2-40B4-BE49-F238E27FC236}">
                <a16:creationId xmlns:a16="http://schemas.microsoft.com/office/drawing/2014/main" id="{6F577CAE-8F2C-4FC2-A28D-E0F59932F822}"/>
              </a:ext>
            </a:extLst>
          </p:cNvPr>
          <p:cNvGraphicFramePr>
            <a:graphicFrameLocks noGrp="1"/>
          </p:cNvGraphicFramePr>
          <p:nvPr>
            <p:extLst>
              <p:ext uri="{D42A27DB-BD31-4B8C-83A1-F6EECF244321}">
                <p14:modId xmlns:p14="http://schemas.microsoft.com/office/powerpoint/2010/main" val="253347623"/>
              </p:ext>
            </p:extLst>
          </p:nvPr>
        </p:nvGraphicFramePr>
        <p:xfrm>
          <a:off x="1066800" y="1676400"/>
          <a:ext cx="6797675" cy="2827276"/>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99345810"/>
                    </a:ext>
                  </a:extLst>
                </a:gridCol>
                <a:gridCol w="895350">
                  <a:extLst>
                    <a:ext uri="{9D8B030D-6E8A-4147-A177-3AD203B41FA5}">
                      <a16:colId xmlns:a16="http://schemas.microsoft.com/office/drawing/2014/main" val="265421070"/>
                    </a:ext>
                  </a:extLst>
                </a:gridCol>
                <a:gridCol w="1016000">
                  <a:extLst>
                    <a:ext uri="{9D8B030D-6E8A-4147-A177-3AD203B41FA5}">
                      <a16:colId xmlns:a16="http://schemas.microsoft.com/office/drawing/2014/main" val="4147824841"/>
                    </a:ext>
                  </a:extLst>
                </a:gridCol>
                <a:gridCol w="1004570">
                  <a:extLst>
                    <a:ext uri="{9D8B030D-6E8A-4147-A177-3AD203B41FA5}">
                      <a16:colId xmlns:a16="http://schemas.microsoft.com/office/drawing/2014/main" val="3583995469"/>
                    </a:ext>
                  </a:extLst>
                </a:gridCol>
                <a:gridCol w="1015365">
                  <a:extLst>
                    <a:ext uri="{9D8B030D-6E8A-4147-A177-3AD203B41FA5}">
                      <a16:colId xmlns:a16="http://schemas.microsoft.com/office/drawing/2014/main" val="3301996206"/>
                    </a:ext>
                  </a:extLst>
                </a:gridCol>
                <a:gridCol w="1097915">
                  <a:extLst>
                    <a:ext uri="{9D8B030D-6E8A-4147-A177-3AD203B41FA5}">
                      <a16:colId xmlns:a16="http://schemas.microsoft.com/office/drawing/2014/main" val="634795767"/>
                    </a:ext>
                  </a:extLst>
                </a:gridCol>
              </a:tblGrid>
              <a:tr h="0">
                <a:tc gridSpan="6">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solidFill>
                            <a:schemeClr val="tx1"/>
                          </a:solidFill>
                          <a:effectLst/>
                        </a:rPr>
                        <a:t>Table 1. Faculty survey respondent </a:t>
                      </a:r>
                      <a:r>
                        <a:rPr lang="en-US" sz="1100" dirty="0" err="1">
                          <a:solidFill>
                            <a:schemeClr val="tx1"/>
                          </a:solidFill>
                          <a:effectLst/>
                        </a:rPr>
                        <a:t>sociodemographics</a:t>
                      </a:r>
                      <a:r>
                        <a:rPr lang="en-US" sz="1100" dirty="0">
                          <a:solidFill>
                            <a:schemeClr val="tx1"/>
                          </a:solidFill>
                          <a:effectLst/>
                        </a:rPr>
                        <a:t>, by caregiving type</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9373157"/>
                  </a:ext>
                </a:extLst>
              </a:tr>
              <a:tr h="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TOTAL</a:t>
                      </a:r>
                    </a:p>
                    <a:p>
                      <a:pPr marL="0" marR="0">
                        <a:lnSpc>
                          <a:spcPct val="107000"/>
                        </a:lnSpc>
                        <a:spcBef>
                          <a:spcPts val="0"/>
                        </a:spcBef>
                        <a:spcAft>
                          <a:spcPts val="0"/>
                        </a:spcAft>
                      </a:pPr>
                      <a:r>
                        <a:rPr lang="en-US" sz="1100" dirty="0">
                          <a:effectLst/>
                        </a:rPr>
                        <a:t>(N = 209)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Current CGs</a:t>
                      </a:r>
                    </a:p>
                    <a:p>
                      <a:pPr marL="0" marR="0">
                        <a:lnSpc>
                          <a:spcPct val="107000"/>
                        </a:lnSpc>
                        <a:spcBef>
                          <a:spcPts val="0"/>
                        </a:spcBef>
                        <a:spcAft>
                          <a:spcPts val="0"/>
                        </a:spcAft>
                      </a:pPr>
                      <a:r>
                        <a:rPr lang="en-US" sz="1100" dirty="0">
                          <a:effectLst/>
                        </a:rPr>
                        <a:t>(n = 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Recent CGs</a:t>
                      </a:r>
                    </a:p>
                    <a:p>
                      <a:pPr marL="0" marR="0">
                        <a:lnSpc>
                          <a:spcPct val="107000"/>
                        </a:lnSpc>
                        <a:spcBef>
                          <a:spcPts val="0"/>
                        </a:spcBef>
                        <a:spcAft>
                          <a:spcPts val="0"/>
                        </a:spcAft>
                      </a:pPr>
                      <a:r>
                        <a:rPr lang="en-US" sz="1100">
                          <a:effectLst/>
                        </a:rPr>
                        <a:t>(n =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Wishful CGs</a:t>
                      </a:r>
                    </a:p>
                    <a:p>
                      <a:pPr marL="0" marR="0">
                        <a:lnSpc>
                          <a:spcPct val="107000"/>
                        </a:lnSpc>
                        <a:spcBef>
                          <a:spcPts val="0"/>
                        </a:spcBef>
                        <a:spcAft>
                          <a:spcPts val="0"/>
                        </a:spcAft>
                      </a:pPr>
                      <a:r>
                        <a:rPr lang="en-US" sz="1100">
                          <a:effectLst/>
                        </a:rPr>
                        <a:t>(n =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Not Caregiving (no one needs their help)</a:t>
                      </a:r>
                    </a:p>
                    <a:p>
                      <a:pPr marL="0" marR="0">
                        <a:lnSpc>
                          <a:spcPct val="107000"/>
                        </a:lnSpc>
                        <a:spcBef>
                          <a:spcPts val="0"/>
                        </a:spcBef>
                        <a:spcAft>
                          <a:spcPts val="0"/>
                        </a:spcAft>
                      </a:pPr>
                      <a:r>
                        <a:rPr lang="en-US" sz="1100">
                          <a:effectLst/>
                        </a:rPr>
                        <a:t>(n = 87)</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5498966"/>
                  </a:ext>
                </a:extLst>
              </a:tr>
              <a:tr h="0">
                <a:tc>
                  <a:txBody>
                    <a:bodyPr/>
                    <a:lstStyle/>
                    <a:p>
                      <a:pPr marL="0" marR="0">
                        <a:lnSpc>
                          <a:spcPct val="107000"/>
                        </a:lnSpc>
                        <a:spcBef>
                          <a:spcPts val="0"/>
                        </a:spcBef>
                        <a:spcAft>
                          <a:spcPts val="0"/>
                        </a:spcAft>
                      </a:pPr>
                      <a:r>
                        <a:rPr lang="en-US" sz="1100">
                          <a:solidFill>
                            <a:schemeClr val="tx1"/>
                          </a:solidFill>
                          <a:effectLst/>
                        </a:rPr>
                        <a:t>Years at Hopkins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15.8 (11.3)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17.9 (10.9)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13.7 (9.5)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15.2 (9.0)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14.4 (12.5)</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368877"/>
                  </a:ext>
                </a:extLst>
              </a:tr>
              <a:tr h="71946">
                <a:tc>
                  <a:txBody>
                    <a:bodyPr/>
                    <a:lstStyle/>
                    <a:p>
                      <a:pPr marL="0" marR="0">
                        <a:lnSpc>
                          <a:spcPct val="107000"/>
                        </a:lnSpc>
                        <a:spcBef>
                          <a:spcPts val="0"/>
                        </a:spcBef>
                        <a:spcAft>
                          <a:spcPts val="0"/>
                        </a:spcAft>
                      </a:pPr>
                      <a:r>
                        <a:rPr lang="en-US" sz="1100" dirty="0">
                          <a:solidFill>
                            <a:schemeClr val="tx1"/>
                          </a:solidFill>
                          <a:effectLst/>
                        </a:rPr>
                        <a:t>Age                 </a:t>
                      </a:r>
                      <a:r>
                        <a:rPr lang="en-US" sz="1100" i="1" dirty="0">
                          <a:solidFill>
                            <a:schemeClr val="tx1"/>
                          </a:solidFill>
                          <a:effectLst/>
                        </a:rPr>
                        <a:t>mean (SD)</a:t>
                      </a:r>
                    </a:p>
                    <a:p>
                      <a:pPr marL="0" marR="0" algn="r">
                        <a:lnSpc>
                          <a:spcPct val="107000"/>
                        </a:lnSpc>
                        <a:spcBef>
                          <a:spcPts val="0"/>
                        </a:spcBef>
                        <a:spcAft>
                          <a:spcPts val="0"/>
                        </a:spcAft>
                      </a:pPr>
                      <a:r>
                        <a:rPr lang="en-US" sz="1100" i="1" dirty="0">
                          <a:solidFill>
                            <a:schemeClr val="tx1"/>
                          </a:solidFill>
                          <a:effectLst/>
                        </a:rPr>
                        <a:t>   range</a:t>
                      </a:r>
                      <a:endPar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51.1 (12.0)</a:t>
                      </a:r>
                    </a:p>
                    <a:p>
                      <a:pPr marL="0" marR="0">
                        <a:lnSpc>
                          <a:spcPct val="107000"/>
                        </a:lnSpc>
                        <a:spcBef>
                          <a:spcPts val="0"/>
                        </a:spcBef>
                        <a:spcAft>
                          <a:spcPts val="0"/>
                        </a:spcAft>
                      </a:pPr>
                      <a:r>
                        <a:rPr lang="en-US" sz="1100">
                          <a:effectLst/>
                        </a:rPr>
                        <a:t>30-81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54.0 (11.0)</a:t>
                      </a:r>
                    </a:p>
                    <a:p>
                      <a:pPr marL="0" marR="0">
                        <a:lnSpc>
                          <a:spcPct val="107000"/>
                        </a:lnSpc>
                        <a:spcBef>
                          <a:spcPts val="0"/>
                        </a:spcBef>
                        <a:spcAft>
                          <a:spcPts val="0"/>
                        </a:spcAft>
                      </a:pPr>
                      <a:r>
                        <a:rPr lang="en-US" sz="1100" dirty="0">
                          <a:effectLst/>
                        </a:rPr>
                        <a:t>34-79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48.9 (9.7)</a:t>
                      </a:r>
                    </a:p>
                    <a:p>
                      <a:pPr marL="0" marR="0">
                        <a:lnSpc>
                          <a:spcPct val="107000"/>
                        </a:lnSpc>
                        <a:spcBef>
                          <a:spcPts val="0"/>
                        </a:spcBef>
                        <a:spcAft>
                          <a:spcPts val="0"/>
                        </a:spcAft>
                      </a:pPr>
                      <a:r>
                        <a:rPr lang="en-US" sz="1100">
                          <a:effectLst/>
                        </a:rPr>
                        <a:t>32-65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48.6 (8.9)</a:t>
                      </a:r>
                    </a:p>
                    <a:p>
                      <a:pPr marL="0" marR="0">
                        <a:lnSpc>
                          <a:spcPct val="107000"/>
                        </a:lnSpc>
                        <a:spcBef>
                          <a:spcPts val="0"/>
                        </a:spcBef>
                        <a:spcAft>
                          <a:spcPts val="0"/>
                        </a:spcAft>
                      </a:pPr>
                      <a:r>
                        <a:rPr lang="en-US" sz="1100">
                          <a:effectLst/>
                        </a:rPr>
                        <a:t>35-65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49.7 (13.7)</a:t>
                      </a:r>
                    </a:p>
                    <a:p>
                      <a:pPr marL="0" marR="0">
                        <a:lnSpc>
                          <a:spcPct val="107000"/>
                        </a:lnSpc>
                        <a:spcBef>
                          <a:spcPts val="0"/>
                        </a:spcBef>
                        <a:spcAft>
                          <a:spcPts val="0"/>
                        </a:spcAft>
                      </a:pPr>
                      <a:r>
                        <a:rPr lang="en-US" sz="1100" dirty="0">
                          <a:effectLst/>
                        </a:rPr>
                        <a:t>30-81</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499274"/>
                  </a:ext>
                </a:extLst>
              </a:tr>
              <a:tr h="0">
                <a:tc>
                  <a:txBody>
                    <a:bodyPr/>
                    <a:lstStyle/>
                    <a:p>
                      <a:pPr marL="0" marR="0">
                        <a:lnSpc>
                          <a:spcPct val="107000"/>
                        </a:lnSpc>
                        <a:spcBef>
                          <a:spcPts val="0"/>
                        </a:spcBef>
                        <a:spcAft>
                          <a:spcPts val="0"/>
                        </a:spcAft>
                      </a:pPr>
                      <a:r>
                        <a:rPr lang="en-US" sz="1100" b="0" dirty="0">
                          <a:solidFill>
                            <a:schemeClr val="tx1"/>
                          </a:solidFill>
                          <a:effectLst/>
                        </a:rPr>
                        <a:t>Female, # (%)</a:t>
                      </a:r>
                    </a:p>
                    <a:p>
                      <a:pPr marL="0" marR="0">
                        <a:lnSpc>
                          <a:spcPct val="107000"/>
                        </a:lnSpc>
                        <a:spcBef>
                          <a:spcPts val="0"/>
                        </a:spcBef>
                        <a:spcAft>
                          <a:spcPts val="0"/>
                        </a:spcAft>
                      </a:pPr>
                      <a:r>
                        <a:rPr lang="en-US" sz="1100" dirty="0">
                          <a:solidFill>
                            <a:schemeClr val="tx1"/>
                          </a:solidFill>
                          <a:effectLst/>
                        </a:rPr>
                        <a:t>Male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112 (54.9)</a:t>
                      </a:r>
                    </a:p>
                    <a:p>
                      <a:pPr marL="0" marR="0">
                        <a:lnSpc>
                          <a:spcPct val="107000"/>
                        </a:lnSpc>
                        <a:spcBef>
                          <a:spcPts val="0"/>
                        </a:spcBef>
                        <a:spcAft>
                          <a:spcPts val="0"/>
                        </a:spcAft>
                      </a:pPr>
                      <a:r>
                        <a:rPr lang="en-US" sz="1100" dirty="0">
                          <a:effectLst/>
                          <a:highlight>
                            <a:srgbClr val="FFFF00"/>
                          </a:highlight>
                        </a:rPr>
                        <a:t>  97 (45.1)</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47 (62.7)</a:t>
                      </a:r>
                    </a:p>
                    <a:p>
                      <a:pPr marL="0" marR="0">
                        <a:lnSpc>
                          <a:spcPct val="107000"/>
                        </a:lnSpc>
                        <a:spcBef>
                          <a:spcPts val="0"/>
                        </a:spcBef>
                        <a:spcAft>
                          <a:spcPts val="0"/>
                        </a:spcAft>
                      </a:pPr>
                      <a:r>
                        <a:rPr lang="en-US" sz="1100" dirty="0">
                          <a:effectLst/>
                          <a:highlight>
                            <a:srgbClr val="FFFF00"/>
                          </a:highlight>
                        </a:rPr>
                        <a:t>29 (37.3) – [30% of men]</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9 (60.0)</a:t>
                      </a:r>
                    </a:p>
                    <a:p>
                      <a:pPr marL="0" marR="0">
                        <a:lnSpc>
                          <a:spcPct val="107000"/>
                        </a:lnSpc>
                        <a:spcBef>
                          <a:spcPts val="0"/>
                        </a:spcBef>
                        <a:spcAft>
                          <a:spcPts val="0"/>
                        </a:spcAft>
                      </a:pPr>
                      <a:r>
                        <a:rPr lang="en-US" sz="1100" dirty="0">
                          <a:effectLst/>
                          <a:highlight>
                            <a:srgbClr val="FFFF00"/>
                          </a:highlight>
                        </a:rPr>
                        <a:t>7 (40.0)</a:t>
                      </a:r>
                    </a:p>
                    <a:p>
                      <a:pPr marL="0" marR="0">
                        <a:lnSpc>
                          <a:spcPct val="107000"/>
                        </a:lnSpc>
                        <a:spcBef>
                          <a:spcPts val="0"/>
                        </a:spcBef>
                        <a:spcAft>
                          <a:spcPts val="0"/>
                        </a:spcAft>
                      </a:pPr>
                      <a:r>
                        <a:rPr lang="en-US" sz="1100" dirty="0">
                          <a:effectLst/>
                          <a:highlight>
                            <a:srgbClr val="FFFF00"/>
                          </a:highlight>
                          <a:latin typeface="+mn-lt"/>
                          <a:ea typeface="Calibri" panose="020F0502020204030204" pitchFamily="34" charset="0"/>
                          <a:cs typeface="Times New Roman" panose="02020603050405020304" pitchFamily="18" charset="0"/>
                        </a:rPr>
                        <a:t>[7% of men]</a:t>
                      </a:r>
                    </a:p>
                  </a:txBody>
                  <a:tcPr marL="68580" marR="68580" marT="0" marB="0"/>
                </a:tc>
                <a:tc>
                  <a:txBody>
                    <a:bodyPr/>
                    <a:lstStyle/>
                    <a:p>
                      <a:pPr marL="0" marR="0">
                        <a:lnSpc>
                          <a:spcPct val="107000"/>
                        </a:lnSpc>
                        <a:spcBef>
                          <a:spcPts val="0"/>
                        </a:spcBef>
                        <a:spcAft>
                          <a:spcPts val="0"/>
                        </a:spcAft>
                      </a:pPr>
                      <a:r>
                        <a:rPr lang="en-US" sz="1100" dirty="0">
                          <a:effectLst/>
                        </a:rPr>
                        <a:t>18 (64.3)</a:t>
                      </a:r>
                    </a:p>
                    <a:p>
                      <a:pPr marL="0" marR="0">
                        <a:lnSpc>
                          <a:spcPct val="107000"/>
                        </a:lnSpc>
                        <a:spcBef>
                          <a:spcPts val="0"/>
                        </a:spcBef>
                        <a:spcAft>
                          <a:spcPts val="0"/>
                        </a:spcAft>
                      </a:pPr>
                      <a:r>
                        <a:rPr lang="en-US" sz="1100" dirty="0">
                          <a:effectLst/>
                          <a:highlight>
                            <a:srgbClr val="FFFF00"/>
                          </a:highlight>
                        </a:rPr>
                        <a:t>12 (35.7)</a:t>
                      </a:r>
                    </a:p>
                    <a:p>
                      <a:pPr marL="0" marR="0">
                        <a:lnSpc>
                          <a:spcPct val="107000"/>
                        </a:lnSpc>
                        <a:spcBef>
                          <a:spcPts val="0"/>
                        </a:spcBef>
                        <a:spcAft>
                          <a:spcPts val="0"/>
                        </a:spcAft>
                      </a:pPr>
                      <a:r>
                        <a:rPr lang="en-US" sz="1100" dirty="0">
                          <a:effectLst/>
                          <a:highlight>
                            <a:srgbClr val="FFFF00"/>
                          </a:highlight>
                          <a:latin typeface="+mn-lt"/>
                          <a:ea typeface="Calibri" panose="020F0502020204030204" pitchFamily="34" charset="0"/>
                          <a:cs typeface="Times New Roman" panose="02020603050405020304" pitchFamily="18" charset="0"/>
                        </a:rPr>
                        <a:t>[12% of men]</a:t>
                      </a:r>
                    </a:p>
                  </a:txBody>
                  <a:tcPr marL="68580" marR="68580" marT="0" marB="0"/>
                </a:tc>
                <a:tc>
                  <a:txBody>
                    <a:bodyPr/>
                    <a:lstStyle/>
                    <a:p>
                      <a:pPr marL="0" marR="0">
                        <a:lnSpc>
                          <a:spcPct val="107000"/>
                        </a:lnSpc>
                        <a:spcBef>
                          <a:spcPts val="0"/>
                        </a:spcBef>
                        <a:spcAft>
                          <a:spcPts val="0"/>
                        </a:spcAft>
                      </a:pPr>
                      <a:r>
                        <a:rPr lang="en-US" sz="1100" dirty="0">
                          <a:effectLst/>
                        </a:rPr>
                        <a:t>38 (44.2)</a:t>
                      </a:r>
                    </a:p>
                    <a:p>
                      <a:pPr marL="0" marR="0">
                        <a:lnSpc>
                          <a:spcPct val="107000"/>
                        </a:lnSpc>
                        <a:spcBef>
                          <a:spcPts val="0"/>
                        </a:spcBef>
                        <a:spcAft>
                          <a:spcPts val="0"/>
                        </a:spcAft>
                      </a:pPr>
                      <a:r>
                        <a:rPr lang="en-US" sz="1100" dirty="0">
                          <a:effectLst/>
                          <a:highlight>
                            <a:srgbClr val="FFFF00"/>
                          </a:highlight>
                        </a:rPr>
                        <a:t>49 (55.8)</a:t>
                      </a:r>
                    </a:p>
                    <a:p>
                      <a:pPr marL="0" marR="0">
                        <a:lnSpc>
                          <a:spcPct val="107000"/>
                        </a:lnSpc>
                        <a:spcBef>
                          <a:spcPts val="0"/>
                        </a:spcBef>
                        <a:spcAft>
                          <a:spcPts val="0"/>
                        </a:spcAft>
                      </a:pPr>
                      <a:r>
                        <a:rPr lang="en-US" sz="1100" dirty="0">
                          <a:effectLst/>
                          <a:highlight>
                            <a:srgbClr val="FFFF00"/>
                          </a:highlight>
                          <a:latin typeface="+mn-lt"/>
                          <a:ea typeface="Calibri" panose="020F0502020204030204" pitchFamily="34" charset="0"/>
                          <a:cs typeface="Times New Roman" panose="02020603050405020304" pitchFamily="18" charset="0"/>
                        </a:rPr>
                        <a:t>[51% of men]</a:t>
                      </a:r>
                    </a:p>
                  </a:txBody>
                  <a:tcPr marL="68580" marR="68580" marT="0" marB="0"/>
                </a:tc>
                <a:extLst>
                  <a:ext uri="{0D108BD9-81ED-4DB2-BD59-A6C34878D82A}">
                    <a16:rowId xmlns:a16="http://schemas.microsoft.com/office/drawing/2014/main" val="2523654451"/>
                  </a:ext>
                </a:extLst>
              </a:tr>
            </a:tbl>
          </a:graphicData>
        </a:graphic>
      </p:graphicFrame>
    </p:spTree>
    <p:extLst>
      <p:ext uri="{BB962C8B-B14F-4D97-AF65-F5344CB8AC3E}">
        <p14:creationId xmlns:p14="http://schemas.microsoft.com/office/powerpoint/2010/main" val="624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4931-D951-4C32-B65F-3B9A311F8823}"/>
              </a:ext>
            </a:extLst>
          </p:cNvPr>
          <p:cNvSpPr>
            <a:spLocks noGrp="1"/>
          </p:cNvSpPr>
          <p:nvPr>
            <p:ph type="title"/>
          </p:nvPr>
        </p:nvSpPr>
        <p:spPr>
          <a:xfrm>
            <a:off x="369570" y="436151"/>
            <a:ext cx="7772400" cy="1143000"/>
          </a:xfrm>
        </p:spPr>
        <p:txBody>
          <a:bodyPr/>
          <a:lstStyle/>
          <a:p>
            <a:r>
              <a:rPr lang="en-US" dirty="0"/>
              <a:t>Results</a:t>
            </a:r>
          </a:p>
        </p:txBody>
      </p:sp>
      <p:pic>
        <p:nvPicPr>
          <p:cNvPr id="7" name="Content Placeholder 6">
            <a:extLst>
              <a:ext uri="{FF2B5EF4-FFF2-40B4-BE49-F238E27FC236}">
                <a16:creationId xmlns:a16="http://schemas.microsoft.com/office/drawing/2014/main" id="{333C4D4E-EA2F-4636-BEF4-BDDC726D9552}"/>
              </a:ext>
            </a:extLst>
          </p:cNvPr>
          <p:cNvPicPr>
            <a:picLocks noGrp="1" noChangeAspect="1"/>
          </p:cNvPicPr>
          <p:nvPr>
            <p:ph idx="1"/>
          </p:nvPr>
        </p:nvPicPr>
        <p:blipFill>
          <a:blip r:embed="rId3"/>
          <a:stretch>
            <a:fillRect/>
          </a:stretch>
        </p:blipFill>
        <p:spPr>
          <a:xfrm>
            <a:off x="1102305" y="1680751"/>
            <a:ext cx="7391400" cy="4573999"/>
          </a:xfrm>
          <a:prstGeom prst="rect">
            <a:avLst/>
          </a:prstGeom>
        </p:spPr>
      </p:pic>
      <p:sp>
        <p:nvSpPr>
          <p:cNvPr id="6" name="Slide Number Placeholder 5">
            <a:extLst>
              <a:ext uri="{FF2B5EF4-FFF2-40B4-BE49-F238E27FC236}">
                <a16:creationId xmlns:a16="http://schemas.microsoft.com/office/drawing/2014/main" id="{E2508A97-6B92-40B5-84D7-E69B9549CAA9}"/>
              </a:ext>
            </a:extLst>
          </p:cNvPr>
          <p:cNvSpPr>
            <a:spLocks noGrp="1"/>
          </p:cNvSpPr>
          <p:nvPr>
            <p:ph type="sldNum" sz="quarter" idx="12"/>
          </p:nvPr>
        </p:nvSpPr>
        <p:spPr/>
        <p:txBody>
          <a:bodyPr/>
          <a:lstStyle/>
          <a:p>
            <a:pPr>
              <a:defRPr/>
            </a:pPr>
            <a:fld id="{7A610A4F-817E-4462-AAC2-73D732CE64BD}" type="slidenum">
              <a:rPr lang="en-US" altLang="en-US" smtClean="0"/>
              <a:pPr>
                <a:defRPr/>
              </a:pPr>
              <a:t>23</a:t>
            </a:fld>
            <a:endParaRPr lang="en-US" altLang="en-US">
              <a:solidFill>
                <a:srgbClr val="002C77"/>
              </a:solidFill>
            </a:endParaRPr>
          </a:p>
        </p:txBody>
      </p:sp>
      <p:grpSp>
        <p:nvGrpSpPr>
          <p:cNvPr id="9" name="Group 4">
            <a:extLst>
              <a:ext uri="{FF2B5EF4-FFF2-40B4-BE49-F238E27FC236}">
                <a16:creationId xmlns:a16="http://schemas.microsoft.com/office/drawing/2014/main" id="{27D97DB1-2B5E-4D42-AE09-29A5B1857798}"/>
              </a:ext>
            </a:extLst>
          </p:cNvPr>
          <p:cNvGrpSpPr>
            <a:grpSpLocks noChangeAspect="1"/>
          </p:cNvGrpSpPr>
          <p:nvPr/>
        </p:nvGrpSpPr>
        <p:grpSpPr bwMode="auto">
          <a:xfrm>
            <a:off x="833345" y="6281737"/>
            <a:ext cx="7850451" cy="576263"/>
            <a:chOff x="0" y="3951"/>
            <a:chExt cx="5574" cy="363"/>
          </a:xfrm>
        </p:grpSpPr>
        <p:sp>
          <p:nvSpPr>
            <p:cNvPr id="10" name="AutoShape 3">
              <a:extLst>
                <a:ext uri="{FF2B5EF4-FFF2-40B4-BE49-F238E27FC236}">
                  <a16:creationId xmlns:a16="http://schemas.microsoft.com/office/drawing/2014/main" id="{CAB1332A-4B0D-4408-BD00-F0A68C88E0E9}"/>
                </a:ext>
              </a:extLst>
            </p:cNvPr>
            <p:cNvSpPr>
              <a:spLocks noChangeAspect="1" noChangeArrowheads="1" noTextEdit="1"/>
            </p:cNvSpPr>
            <p:nvPr/>
          </p:nvSpPr>
          <p:spPr bwMode="auto">
            <a:xfrm>
              <a:off x="0" y="3954"/>
              <a:ext cx="51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id="{95A7DD5D-41D0-4AC5-91B5-4EC42247F0D7}"/>
                </a:ext>
              </a:extLst>
            </p:cNvPr>
            <p:cNvSpPr>
              <a:spLocks noChangeArrowheads="1"/>
            </p:cNvSpPr>
            <p:nvPr/>
          </p:nvSpPr>
          <p:spPr bwMode="auto">
            <a:xfrm>
              <a:off x="0" y="39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C591B76B-66E7-4048-AF29-F3DB4A5ACA4B}"/>
                </a:ext>
              </a:extLst>
            </p:cNvPr>
            <p:cNvSpPr>
              <a:spLocks noChangeArrowheads="1"/>
            </p:cNvSpPr>
            <p:nvPr/>
          </p:nvSpPr>
          <p:spPr bwMode="auto">
            <a:xfrm>
              <a:off x="75" y="3951"/>
              <a:ext cx="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AAEAB93F-1BA2-498F-9177-0EC77B88F8CD}"/>
                </a:ext>
              </a:extLst>
            </p:cNvPr>
            <p:cNvSpPr>
              <a:spLocks noChangeArrowheads="1"/>
            </p:cNvSpPr>
            <p:nvPr/>
          </p:nvSpPr>
          <p:spPr bwMode="auto">
            <a:xfrm>
              <a:off x="356" y="3954"/>
              <a:ext cx="5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Garamond" panose="02020404030301010803" pitchFamily="18" charset="0"/>
                </a:rPr>
                <a:t>Skarupski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A0156446-9352-4610-9D4B-72C2134BAB20}"/>
                </a:ext>
              </a:extLst>
            </p:cNvPr>
            <p:cNvSpPr>
              <a:spLocks noChangeArrowheads="1"/>
            </p:cNvSpPr>
            <p:nvPr/>
          </p:nvSpPr>
          <p:spPr bwMode="auto">
            <a:xfrm>
              <a:off x="813" y="3954"/>
              <a:ext cx="7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B589BEA2-1FB4-4D8A-AF93-AD71C4CA6108}"/>
                </a:ext>
              </a:extLst>
            </p:cNvPr>
            <p:cNvSpPr>
              <a:spLocks noChangeArrowheads="1"/>
            </p:cNvSpPr>
            <p:nvPr/>
          </p:nvSpPr>
          <p:spPr bwMode="auto">
            <a:xfrm>
              <a:off x="840" y="3954"/>
              <a:ext cx="40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ramond" panose="02020404030301010803" pitchFamily="18" charset="0"/>
                </a:rPr>
                <a:t>KA, Roth DL, Durso SC. Prevalence of caregiving and high caregiving strain among late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326954E0-B080-4485-9242-350B24768AE4}"/>
                </a:ext>
              </a:extLst>
            </p:cNvPr>
            <p:cNvSpPr>
              <a:spLocks noChangeArrowheads="1"/>
            </p:cNvSpPr>
            <p:nvPr/>
          </p:nvSpPr>
          <p:spPr bwMode="auto">
            <a:xfrm>
              <a:off x="4561" y="3954"/>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3574EF95-5D4D-4765-A803-268EF716E3C6}"/>
                </a:ext>
              </a:extLst>
            </p:cNvPr>
            <p:cNvSpPr>
              <a:spLocks noChangeArrowheads="1"/>
            </p:cNvSpPr>
            <p:nvPr/>
          </p:nvSpPr>
          <p:spPr bwMode="auto">
            <a:xfrm>
              <a:off x="4595" y="3954"/>
              <a:ext cx="3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career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64FC5452-F825-47AA-A71B-7C82296A2DF2}"/>
                </a:ext>
              </a:extLst>
            </p:cNvPr>
            <p:cNvSpPr>
              <a:spLocks noChangeArrowheads="1"/>
            </p:cNvSpPr>
            <p:nvPr/>
          </p:nvSpPr>
          <p:spPr bwMode="auto">
            <a:xfrm>
              <a:off x="356" y="4062"/>
              <a:ext cx="521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Garamond" panose="02020404030301010803" pitchFamily="18" charset="0"/>
                </a:rPr>
                <a:t>medical school faculty members: Workforce, policy, and faculty development implications. Human Resources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6D748EB9-E2F5-4AFB-A722-187BB85370E3}"/>
                </a:ext>
              </a:extLst>
            </p:cNvPr>
            <p:cNvSpPr>
              <a:spLocks noChangeArrowheads="1"/>
            </p:cNvSpPr>
            <p:nvPr/>
          </p:nvSpPr>
          <p:spPr bwMode="auto">
            <a:xfrm>
              <a:off x="356" y="4170"/>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Health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79C0973A-1988-4AC9-83E7-EAE626EC73ED}"/>
                </a:ext>
              </a:extLst>
            </p:cNvPr>
            <p:cNvSpPr>
              <a:spLocks noChangeArrowheads="1"/>
            </p:cNvSpPr>
            <p:nvPr/>
          </p:nvSpPr>
          <p:spPr bwMode="auto">
            <a:xfrm>
              <a:off x="640" y="4170"/>
              <a:ext cx="177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 2021. In press. DOI:10.1186/s12960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E7D8B8F-9175-4B3F-AEF2-0FC905B8D079}"/>
                </a:ext>
              </a:extLst>
            </p:cNvPr>
            <p:cNvSpPr>
              <a:spLocks noChangeArrowheads="1"/>
            </p:cNvSpPr>
            <p:nvPr/>
          </p:nvSpPr>
          <p:spPr bwMode="auto">
            <a:xfrm>
              <a:off x="2244" y="417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2D678E87-9146-4A9F-A41C-53E67FF32F1F}"/>
                </a:ext>
              </a:extLst>
            </p:cNvPr>
            <p:cNvSpPr>
              <a:spLocks noChangeArrowheads="1"/>
            </p:cNvSpPr>
            <p:nvPr/>
          </p:nvSpPr>
          <p:spPr bwMode="auto">
            <a:xfrm>
              <a:off x="2278" y="4170"/>
              <a:ext cx="21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0317FCD6-0576-4E02-A5A6-76CCDBB36F5F}"/>
                </a:ext>
              </a:extLst>
            </p:cNvPr>
            <p:cNvSpPr>
              <a:spLocks noChangeArrowheads="1"/>
            </p:cNvSpPr>
            <p:nvPr/>
          </p:nvSpPr>
          <p:spPr bwMode="auto">
            <a:xfrm>
              <a:off x="2430" y="417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37C732F5-2F64-4F09-BBD5-570288875C75}"/>
                </a:ext>
              </a:extLst>
            </p:cNvPr>
            <p:cNvSpPr>
              <a:spLocks noChangeArrowheads="1"/>
            </p:cNvSpPr>
            <p:nvPr/>
          </p:nvSpPr>
          <p:spPr bwMode="auto">
            <a:xfrm>
              <a:off x="2464" y="4170"/>
              <a:ext cx="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00582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1350403C-F15B-4239-ABA8-17CED5D90AAB}"/>
                </a:ext>
              </a:extLst>
            </p:cNvPr>
            <p:cNvSpPr>
              <a:spLocks noChangeArrowheads="1"/>
            </p:cNvSpPr>
            <p:nvPr/>
          </p:nvSpPr>
          <p:spPr bwMode="auto">
            <a:xfrm>
              <a:off x="2719" y="417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3FAA253F-E40F-4880-B4C8-BD7AD553C42A}"/>
                </a:ext>
              </a:extLst>
            </p:cNvPr>
            <p:cNvSpPr>
              <a:spLocks noChangeArrowheads="1"/>
            </p:cNvSpPr>
            <p:nvPr/>
          </p:nvSpPr>
          <p:spPr bwMode="auto">
            <a:xfrm>
              <a:off x="2752" y="4170"/>
              <a:ext cx="12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E6E20D63-F668-4AE6-9E0C-2E5F0B2BE78D}"/>
                </a:ext>
              </a:extLst>
            </p:cNvPr>
            <p:cNvSpPr>
              <a:spLocks noChangeArrowheads="1"/>
            </p:cNvSpPr>
            <p:nvPr/>
          </p:nvSpPr>
          <p:spPr bwMode="auto">
            <a:xfrm>
              <a:off x="2767" y="4138"/>
              <a:ext cx="7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Garamond" panose="02020404030301010803"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 name="Arrow: Right 2">
            <a:extLst>
              <a:ext uri="{FF2B5EF4-FFF2-40B4-BE49-F238E27FC236}">
                <a16:creationId xmlns:a16="http://schemas.microsoft.com/office/drawing/2014/main" id="{AB913C40-4620-4897-BA9D-40ECC0096CA4}"/>
              </a:ext>
            </a:extLst>
          </p:cNvPr>
          <p:cNvSpPr/>
          <p:nvPr/>
        </p:nvSpPr>
        <p:spPr bwMode="auto">
          <a:xfrm>
            <a:off x="119849" y="4101159"/>
            <a:ext cx="850611" cy="15339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Rectangle 27">
            <a:extLst>
              <a:ext uri="{FF2B5EF4-FFF2-40B4-BE49-F238E27FC236}">
                <a16:creationId xmlns:a16="http://schemas.microsoft.com/office/drawing/2014/main" id="{273044FA-6285-4F98-BA4D-DE2000094A26}"/>
              </a:ext>
            </a:extLst>
          </p:cNvPr>
          <p:cNvSpPr/>
          <p:nvPr/>
        </p:nvSpPr>
        <p:spPr bwMode="auto">
          <a:xfrm>
            <a:off x="1204076" y="4101159"/>
            <a:ext cx="7010400" cy="928041"/>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30" name="Picture 29">
            <a:extLst>
              <a:ext uri="{FF2B5EF4-FFF2-40B4-BE49-F238E27FC236}">
                <a16:creationId xmlns:a16="http://schemas.microsoft.com/office/drawing/2014/main" id="{F05EBF31-F5E0-4372-A801-0806A7DE2227}"/>
              </a:ext>
            </a:extLst>
          </p:cNvPr>
          <p:cNvPicPr>
            <a:picLocks noChangeAspect="1"/>
          </p:cNvPicPr>
          <p:nvPr/>
        </p:nvPicPr>
        <p:blipFill>
          <a:blip r:embed="rId4"/>
          <a:stretch>
            <a:fillRect/>
          </a:stretch>
        </p:blipFill>
        <p:spPr>
          <a:xfrm>
            <a:off x="2191596" y="59940"/>
            <a:ext cx="4760808" cy="1847394"/>
          </a:xfrm>
          <a:prstGeom prst="rect">
            <a:avLst/>
          </a:prstGeom>
        </p:spPr>
      </p:pic>
    </p:spTree>
    <p:extLst>
      <p:ext uri="{BB962C8B-B14F-4D97-AF65-F5344CB8AC3E}">
        <p14:creationId xmlns:p14="http://schemas.microsoft.com/office/powerpoint/2010/main" val="40845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B971-FB22-4568-A3E9-FDF5794EAEBB}"/>
              </a:ext>
            </a:extLst>
          </p:cNvPr>
          <p:cNvSpPr>
            <a:spLocks noGrp="1"/>
          </p:cNvSpPr>
          <p:nvPr>
            <p:ph type="title"/>
          </p:nvPr>
        </p:nvSpPr>
        <p:spPr>
          <a:xfrm>
            <a:off x="381000" y="304800"/>
            <a:ext cx="7772400" cy="1143000"/>
          </a:xfrm>
        </p:spPr>
        <p:txBody>
          <a:bodyPr/>
          <a:lstStyle/>
          <a:p>
            <a:r>
              <a:rPr lang="en-US" dirty="0"/>
              <a:t>Organizational Change </a:t>
            </a:r>
            <a:br>
              <a:rPr lang="en-US" dirty="0"/>
            </a:br>
            <a:r>
              <a:rPr lang="en-US" dirty="0"/>
              <a:t>	</a:t>
            </a:r>
            <a:r>
              <a:rPr lang="en-US" sz="2400" dirty="0"/>
              <a:t>(Kotter, 2011, 2012)</a:t>
            </a:r>
          </a:p>
        </p:txBody>
      </p:sp>
      <p:sp>
        <p:nvSpPr>
          <p:cNvPr id="3" name="Content Placeholder 2">
            <a:extLst>
              <a:ext uri="{FF2B5EF4-FFF2-40B4-BE49-F238E27FC236}">
                <a16:creationId xmlns:a16="http://schemas.microsoft.com/office/drawing/2014/main" id="{818EDC3C-3D81-4CE8-908B-9B28F1332266}"/>
              </a:ext>
            </a:extLst>
          </p:cNvPr>
          <p:cNvSpPr>
            <a:spLocks noGrp="1"/>
          </p:cNvSpPr>
          <p:nvPr>
            <p:ph idx="1"/>
          </p:nvPr>
        </p:nvSpPr>
        <p:spPr>
          <a:xfrm>
            <a:off x="685800" y="1752600"/>
            <a:ext cx="7772400" cy="4114800"/>
          </a:xfrm>
        </p:spPr>
        <p:txBody>
          <a:bodyPr/>
          <a:lstStyle/>
          <a:p>
            <a:r>
              <a:rPr lang="en-US" dirty="0">
                <a:highlight>
                  <a:srgbClr val="FFFF00"/>
                </a:highlight>
              </a:rPr>
              <a:t>Creating a sense of urgency </a:t>
            </a:r>
            <a:r>
              <a:rPr lang="en-US" dirty="0">
                <a:solidFill>
                  <a:srgbClr val="FF0000"/>
                </a:solidFill>
                <a:highlight>
                  <a:srgbClr val="FFFF00"/>
                </a:highlight>
              </a:rPr>
              <a:t>?</a:t>
            </a:r>
            <a:endParaRPr lang="en-US" dirty="0">
              <a:highlight>
                <a:srgbClr val="FFFF00"/>
              </a:highlight>
            </a:endParaRPr>
          </a:p>
          <a:p>
            <a:r>
              <a:rPr lang="en-US" dirty="0">
                <a:solidFill>
                  <a:schemeClr val="bg1">
                    <a:lumMod val="75000"/>
                  </a:schemeClr>
                </a:solidFill>
              </a:rPr>
              <a:t>Guiding coalition</a:t>
            </a:r>
          </a:p>
          <a:p>
            <a:r>
              <a:rPr lang="en-US" dirty="0">
                <a:solidFill>
                  <a:schemeClr val="bg1">
                    <a:lumMod val="75000"/>
                  </a:schemeClr>
                </a:solidFill>
              </a:rPr>
              <a:t>Vision and strategy</a:t>
            </a:r>
          </a:p>
          <a:p>
            <a:r>
              <a:rPr lang="en-US" dirty="0">
                <a:solidFill>
                  <a:schemeClr val="bg1">
                    <a:lumMod val="75000"/>
                  </a:schemeClr>
                </a:solidFill>
              </a:rPr>
              <a:t>Communicating the vision</a:t>
            </a:r>
          </a:p>
          <a:p>
            <a:r>
              <a:rPr lang="en-US" dirty="0">
                <a:solidFill>
                  <a:schemeClr val="bg1">
                    <a:lumMod val="75000"/>
                  </a:schemeClr>
                </a:solidFill>
              </a:rPr>
              <a:t>Identify obstacles (empowering people) </a:t>
            </a:r>
          </a:p>
          <a:p>
            <a:r>
              <a:rPr lang="en-US" dirty="0">
                <a:solidFill>
                  <a:schemeClr val="bg1">
                    <a:lumMod val="75000"/>
                  </a:schemeClr>
                </a:solidFill>
              </a:rPr>
              <a:t>Generate short-term wins</a:t>
            </a:r>
          </a:p>
          <a:p>
            <a:r>
              <a:rPr lang="en-US" dirty="0">
                <a:solidFill>
                  <a:schemeClr val="bg1">
                    <a:lumMod val="75000"/>
                  </a:schemeClr>
                </a:solidFill>
              </a:rPr>
              <a:t>Sustaining change</a:t>
            </a:r>
          </a:p>
          <a:p>
            <a:r>
              <a:rPr lang="en-US" dirty="0">
                <a:solidFill>
                  <a:schemeClr val="bg1">
                    <a:lumMod val="75000"/>
                  </a:schemeClr>
                </a:solidFill>
              </a:rPr>
              <a:t>Institutionalizing/anchoring the change</a:t>
            </a:r>
          </a:p>
        </p:txBody>
      </p:sp>
      <p:sp>
        <p:nvSpPr>
          <p:cNvPr id="6" name="Slide Number Placeholder 5">
            <a:extLst>
              <a:ext uri="{FF2B5EF4-FFF2-40B4-BE49-F238E27FC236}">
                <a16:creationId xmlns:a16="http://schemas.microsoft.com/office/drawing/2014/main" id="{DE2F4C4C-53FF-4078-AA43-EF9995BADAC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610A4F-817E-4462-AAC2-73D732CE64BD}"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A778BF1C-7EF6-4CD6-8EEE-AE9A7AE48E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67500" y="1752600"/>
            <a:ext cx="1174398" cy="1057275"/>
          </a:xfrm>
          <a:prstGeom prst="rect">
            <a:avLst/>
          </a:prstGeom>
        </p:spPr>
      </p:pic>
    </p:spTree>
    <p:extLst>
      <p:ext uri="{BB962C8B-B14F-4D97-AF65-F5344CB8AC3E}">
        <p14:creationId xmlns:p14="http://schemas.microsoft.com/office/powerpoint/2010/main" val="7296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11E3-BB15-453E-94A0-21C059A89CE6}"/>
              </a:ext>
            </a:extLst>
          </p:cNvPr>
          <p:cNvSpPr>
            <a:spLocks noGrp="1"/>
          </p:cNvSpPr>
          <p:nvPr>
            <p:ph type="title"/>
          </p:nvPr>
        </p:nvSpPr>
        <p:spPr>
          <a:xfrm>
            <a:off x="152400" y="304800"/>
            <a:ext cx="7772400" cy="1143000"/>
          </a:xfrm>
        </p:spPr>
        <p:txBody>
          <a:bodyPr/>
          <a:lstStyle/>
          <a:p>
            <a:r>
              <a:rPr lang="en-US" dirty="0">
                <a:solidFill>
                  <a:srgbClr val="92D050"/>
                </a:solidFill>
              </a:rPr>
              <a:t>Other “minor” considerations just “for fun”…</a:t>
            </a:r>
            <a:r>
              <a:rPr lang="en-US" dirty="0"/>
              <a:t>		</a:t>
            </a:r>
          </a:p>
        </p:txBody>
      </p:sp>
      <p:sp>
        <p:nvSpPr>
          <p:cNvPr id="3" name="Content Placeholder 2">
            <a:extLst>
              <a:ext uri="{FF2B5EF4-FFF2-40B4-BE49-F238E27FC236}">
                <a16:creationId xmlns:a16="http://schemas.microsoft.com/office/drawing/2014/main" id="{77D126B1-B3EE-4471-B154-5579C8598F31}"/>
              </a:ext>
            </a:extLst>
          </p:cNvPr>
          <p:cNvSpPr>
            <a:spLocks noGrp="1"/>
          </p:cNvSpPr>
          <p:nvPr>
            <p:ph idx="1"/>
          </p:nvPr>
        </p:nvSpPr>
        <p:spPr>
          <a:xfrm>
            <a:off x="304800" y="1817571"/>
            <a:ext cx="8686800" cy="4114800"/>
          </a:xfrm>
        </p:spPr>
        <p:txBody>
          <a:bodyPr/>
          <a:lstStyle/>
          <a:p>
            <a:r>
              <a:rPr lang="en-US" dirty="0"/>
              <a:t>In what state/country do the humans who raised you live?</a:t>
            </a:r>
          </a:p>
          <a:p>
            <a:r>
              <a:rPr lang="en-US" dirty="0"/>
              <a:t>Sandwichers/tweeners – how many caregivers of parents/spouses or other family members are ALSO providing care to children/grandchildren?</a:t>
            </a:r>
          </a:p>
          <a:p>
            <a:pPr lvl="1"/>
            <a:r>
              <a:rPr lang="en-US" dirty="0"/>
              <a:t>How many of the CGs are single?</a:t>
            </a:r>
          </a:p>
          <a:p>
            <a:pPr lvl="1"/>
            <a:endParaRPr lang="en-US" dirty="0"/>
          </a:p>
          <a:p>
            <a:pPr lvl="1"/>
            <a:r>
              <a:rPr lang="en-US" dirty="0"/>
              <a:t>Which brings us to…</a:t>
            </a:r>
          </a:p>
        </p:txBody>
      </p:sp>
      <p:sp>
        <p:nvSpPr>
          <p:cNvPr id="6" name="Slide Number Placeholder 5">
            <a:extLst>
              <a:ext uri="{FF2B5EF4-FFF2-40B4-BE49-F238E27FC236}">
                <a16:creationId xmlns:a16="http://schemas.microsoft.com/office/drawing/2014/main" id="{49E22102-439B-482F-A40D-F38CFF710210}"/>
              </a:ext>
            </a:extLst>
          </p:cNvPr>
          <p:cNvSpPr>
            <a:spLocks noGrp="1"/>
          </p:cNvSpPr>
          <p:nvPr>
            <p:ph type="sldNum" sz="quarter" idx="12"/>
          </p:nvPr>
        </p:nvSpPr>
        <p:spPr/>
        <p:txBody>
          <a:bodyPr/>
          <a:lstStyle/>
          <a:p>
            <a:pPr>
              <a:defRPr/>
            </a:pPr>
            <a:fld id="{7A610A4F-817E-4462-AAC2-73D732CE64BD}" type="slidenum">
              <a:rPr lang="en-US" altLang="en-US" smtClean="0"/>
              <a:pPr>
                <a:defRPr/>
              </a:pPr>
              <a:t>25</a:t>
            </a:fld>
            <a:endParaRPr lang="en-US" altLang="en-US">
              <a:solidFill>
                <a:srgbClr val="002C77"/>
              </a:solidFill>
            </a:endParaRPr>
          </a:p>
        </p:txBody>
      </p:sp>
    </p:spTree>
    <p:extLst>
      <p:ext uri="{BB962C8B-B14F-4D97-AF65-F5344CB8AC3E}">
        <p14:creationId xmlns:p14="http://schemas.microsoft.com/office/powerpoint/2010/main" val="12381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D10D-7436-4285-8DA0-8D5ACE22B490}"/>
              </a:ext>
            </a:extLst>
          </p:cNvPr>
          <p:cNvSpPr>
            <a:spLocks noGrp="1"/>
          </p:cNvSpPr>
          <p:nvPr>
            <p:ph type="title"/>
          </p:nvPr>
        </p:nvSpPr>
        <p:spPr>
          <a:xfrm>
            <a:off x="304800" y="549442"/>
            <a:ext cx="7772400" cy="1143000"/>
          </a:xfrm>
        </p:spPr>
        <p:txBody>
          <a:bodyPr/>
          <a:lstStyle/>
          <a:p>
            <a:r>
              <a:rPr lang="en-US" dirty="0"/>
              <a:t>II. Caregiver Strain</a:t>
            </a:r>
          </a:p>
        </p:txBody>
      </p:sp>
      <p:sp>
        <p:nvSpPr>
          <p:cNvPr id="3" name="Content Placeholder 2">
            <a:extLst>
              <a:ext uri="{FF2B5EF4-FFF2-40B4-BE49-F238E27FC236}">
                <a16:creationId xmlns:a16="http://schemas.microsoft.com/office/drawing/2014/main" id="{C85F074D-ABB5-4CF1-98B8-A76C8968743E}"/>
              </a:ext>
            </a:extLst>
          </p:cNvPr>
          <p:cNvSpPr>
            <a:spLocks noGrp="1"/>
          </p:cNvSpPr>
          <p:nvPr>
            <p:ph idx="1"/>
          </p:nvPr>
        </p:nvSpPr>
        <p:spPr/>
        <p:txBody>
          <a:bodyPr/>
          <a:lstStyle/>
          <a:p>
            <a:pPr marL="0" indent="0">
              <a:buNone/>
            </a:pPr>
            <a:r>
              <a:rPr lang="en-US" sz="1800" i="1" dirty="0"/>
              <a:t> </a:t>
            </a:r>
            <a:endParaRPr lang="en-US" dirty="0"/>
          </a:p>
        </p:txBody>
      </p:sp>
      <p:sp>
        <p:nvSpPr>
          <p:cNvPr id="6" name="Slide Number Placeholder 5">
            <a:extLst>
              <a:ext uri="{FF2B5EF4-FFF2-40B4-BE49-F238E27FC236}">
                <a16:creationId xmlns:a16="http://schemas.microsoft.com/office/drawing/2014/main" id="{DAA4CDFA-94AC-443E-B7B3-A037FCA5EDB7}"/>
              </a:ext>
            </a:extLst>
          </p:cNvPr>
          <p:cNvSpPr>
            <a:spLocks noGrp="1"/>
          </p:cNvSpPr>
          <p:nvPr>
            <p:ph type="sldNum" sz="quarter" idx="12"/>
          </p:nvPr>
        </p:nvSpPr>
        <p:spPr/>
        <p:txBody>
          <a:bodyPr/>
          <a:lstStyle/>
          <a:p>
            <a:pPr>
              <a:defRPr/>
            </a:pPr>
            <a:fld id="{7A610A4F-817E-4462-AAC2-73D732CE64BD}" type="slidenum">
              <a:rPr lang="en-US" altLang="en-US" smtClean="0"/>
              <a:pPr>
                <a:defRPr/>
              </a:pPr>
              <a:t>26</a:t>
            </a:fld>
            <a:endParaRPr lang="en-US" altLang="en-US">
              <a:solidFill>
                <a:srgbClr val="002C77"/>
              </a:solidFill>
            </a:endParaRPr>
          </a:p>
        </p:txBody>
      </p:sp>
      <p:sp>
        <p:nvSpPr>
          <p:cNvPr id="4" name="Rectangle 3">
            <a:extLst>
              <a:ext uri="{FF2B5EF4-FFF2-40B4-BE49-F238E27FC236}">
                <a16:creationId xmlns:a16="http://schemas.microsoft.com/office/drawing/2014/main" id="{C5DF609A-1D1F-48BA-A838-3ABCA32C0F0F}"/>
              </a:ext>
            </a:extLst>
          </p:cNvPr>
          <p:cNvSpPr/>
          <p:nvPr/>
        </p:nvSpPr>
        <p:spPr>
          <a:xfrm>
            <a:off x="587642" y="1981200"/>
            <a:ext cx="8029575" cy="2308324"/>
          </a:xfrm>
          <a:prstGeom prst="rect">
            <a:avLst/>
          </a:prstGeom>
        </p:spPr>
        <p:txBody>
          <a:bodyPr wrap="square">
            <a:spAutoFit/>
          </a:bodyPr>
          <a:lstStyle/>
          <a:p>
            <a:pPr marL="0" indent="0">
              <a:buNone/>
            </a:pPr>
            <a:r>
              <a:rPr lang="en-US" u="sng" dirty="0">
                <a:solidFill>
                  <a:srgbClr val="254B8E"/>
                </a:solidFill>
                <a:latin typeface="+mj-lt"/>
              </a:rPr>
              <a:t>Secondary</a:t>
            </a:r>
            <a:r>
              <a:rPr lang="en-US" dirty="0">
                <a:solidFill>
                  <a:srgbClr val="254B8E"/>
                </a:solidFill>
                <a:latin typeface="+mj-lt"/>
              </a:rPr>
              <a:t> question: “How much of a mental or emotional strain is it on you to provide this care?”</a:t>
            </a:r>
          </a:p>
          <a:p>
            <a:pPr marL="0" indent="0" algn="ctr">
              <a:buNone/>
            </a:pPr>
            <a:endParaRPr lang="en-US" dirty="0">
              <a:solidFill>
                <a:srgbClr val="254B8E"/>
              </a:solidFill>
              <a:latin typeface="+mj-lt"/>
            </a:endParaRPr>
          </a:p>
          <a:p>
            <a:pPr marL="0" indent="0" algn="ctr">
              <a:buNone/>
            </a:pPr>
            <a:r>
              <a:rPr lang="en-US" i="1" dirty="0">
                <a:solidFill>
                  <a:srgbClr val="254B8E"/>
                </a:solidFill>
                <a:latin typeface="+mj-lt"/>
              </a:rPr>
              <a:t>No strain</a:t>
            </a:r>
          </a:p>
          <a:p>
            <a:pPr marL="0" indent="0" algn="ctr">
              <a:buNone/>
            </a:pPr>
            <a:r>
              <a:rPr lang="en-US" i="1" dirty="0">
                <a:solidFill>
                  <a:srgbClr val="254B8E"/>
                </a:solidFill>
                <a:latin typeface="+mj-lt"/>
              </a:rPr>
              <a:t>Some strain</a:t>
            </a:r>
          </a:p>
          <a:p>
            <a:pPr marL="0" indent="0" algn="ctr">
              <a:buNone/>
            </a:pPr>
            <a:r>
              <a:rPr lang="en-US" i="1" dirty="0">
                <a:solidFill>
                  <a:srgbClr val="254B8E"/>
                </a:solidFill>
                <a:latin typeface="+mj-lt"/>
              </a:rPr>
              <a:t>A lot of strain</a:t>
            </a:r>
          </a:p>
        </p:txBody>
      </p:sp>
    </p:spTree>
    <p:extLst>
      <p:ext uri="{BB962C8B-B14F-4D97-AF65-F5344CB8AC3E}">
        <p14:creationId xmlns:p14="http://schemas.microsoft.com/office/powerpoint/2010/main" val="263897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791A-8982-4902-A1A9-E2C2EADACD35}"/>
              </a:ext>
            </a:extLst>
          </p:cNvPr>
          <p:cNvSpPr>
            <a:spLocks noGrp="1"/>
          </p:cNvSpPr>
          <p:nvPr>
            <p:ph type="title"/>
          </p:nvPr>
        </p:nvSpPr>
        <p:spPr>
          <a:xfrm>
            <a:off x="228600" y="304800"/>
            <a:ext cx="7772400" cy="1143000"/>
          </a:xfrm>
        </p:spPr>
        <p:txBody>
          <a:bodyPr/>
          <a:lstStyle/>
          <a:p>
            <a:r>
              <a:rPr lang="en-US" dirty="0">
                <a:solidFill>
                  <a:srgbClr val="7030A0"/>
                </a:solidFill>
              </a:rPr>
              <a:t>3-minutes – discuss amongst yourself/yourselves…</a:t>
            </a:r>
          </a:p>
        </p:txBody>
      </p:sp>
      <p:sp>
        <p:nvSpPr>
          <p:cNvPr id="3" name="Content Placeholder 2">
            <a:extLst>
              <a:ext uri="{FF2B5EF4-FFF2-40B4-BE49-F238E27FC236}">
                <a16:creationId xmlns:a16="http://schemas.microsoft.com/office/drawing/2014/main" id="{87E7EFF8-BF76-4428-8D44-172AF1A25BEC}"/>
              </a:ext>
            </a:extLst>
          </p:cNvPr>
          <p:cNvSpPr>
            <a:spLocks noGrp="1"/>
          </p:cNvSpPr>
          <p:nvPr>
            <p:ph idx="1"/>
          </p:nvPr>
        </p:nvSpPr>
        <p:spPr>
          <a:xfrm>
            <a:off x="304800" y="1905000"/>
            <a:ext cx="7772400" cy="4114800"/>
          </a:xfrm>
        </p:spPr>
        <p:txBody>
          <a:bodyPr/>
          <a:lstStyle/>
          <a:p>
            <a:r>
              <a:rPr lang="en-US" u="sng" dirty="0"/>
              <a:t>Who cares?</a:t>
            </a:r>
          </a:p>
          <a:p>
            <a:pPr lvl="1"/>
            <a:r>
              <a:rPr lang="en-US" dirty="0"/>
              <a:t>Where’s this “strain”? </a:t>
            </a:r>
            <a:r>
              <a:rPr lang="en-US" i="1" dirty="0">
                <a:solidFill>
                  <a:srgbClr val="00B050"/>
                </a:solidFill>
              </a:rPr>
              <a:t>List stressors.</a:t>
            </a:r>
          </a:p>
          <a:p>
            <a:pPr lvl="1"/>
            <a:r>
              <a:rPr lang="en-US" dirty="0"/>
              <a:t>Do your caregiving responsibilities </a:t>
            </a:r>
            <a:r>
              <a:rPr lang="en-US" dirty="0">
                <a:solidFill>
                  <a:srgbClr val="00B050"/>
                </a:solidFill>
              </a:rPr>
              <a:t>affect your productivity at work? </a:t>
            </a:r>
            <a:r>
              <a:rPr lang="en-US" i="1" dirty="0">
                <a:solidFill>
                  <a:srgbClr val="00B050"/>
                </a:solidFill>
              </a:rPr>
              <a:t>If so, how?</a:t>
            </a:r>
          </a:p>
          <a:p>
            <a:pPr lvl="2"/>
            <a:endParaRPr lang="en-US" i="1" dirty="0"/>
          </a:p>
          <a:p>
            <a:pPr marL="914400" lvl="2" indent="0">
              <a:buNone/>
            </a:pPr>
            <a:r>
              <a:rPr lang="en-US" i="1" dirty="0">
                <a:hlinkClick r:id="rId3"/>
              </a:rPr>
              <a:t>https://www.youtube.com/watch?v=5rOiW_xY-kc</a:t>
            </a:r>
            <a:endParaRPr lang="en-US" i="1" dirty="0"/>
          </a:p>
          <a:p>
            <a:pPr lvl="2"/>
            <a:endParaRPr lang="en-US" i="1" dirty="0"/>
          </a:p>
          <a:p>
            <a:endParaRPr lang="en-US" dirty="0"/>
          </a:p>
        </p:txBody>
      </p:sp>
      <p:sp>
        <p:nvSpPr>
          <p:cNvPr id="6" name="Slide Number Placeholder 5">
            <a:extLst>
              <a:ext uri="{FF2B5EF4-FFF2-40B4-BE49-F238E27FC236}">
                <a16:creationId xmlns:a16="http://schemas.microsoft.com/office/drawing/2014/main" id="{CEF0FA81-4631-4012-A207-CA2E80989EA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610A4F-817E-4462-AAC2-73D732CE64BD}"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4243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FDA3-EE05-4B77-A72A-4B849524E1BA}"/>
              </a:ext>
            </a:extLst>
          </p:cNvPr>
          <p:cNvSpPr>
            <a:spLocks noGrp="1"/>
          </p:cNvSpPr>
          <p:nvPr>
            <p:ph type="title"/>
          </p:nvPr>
        </p:nvSpPr>
        <p:spPr>
          <a:xfrm>
            <a:off x="228600" y="304800"/>
            <a:ext cx="7772400" cy="1143000"/>
          </a:xfrm>
        </p:spPr>
        <p:txBody>
          <a:bodyPr/>
          <a:lstStyle/>
          <a:p>
            <a:r>
              <a:rPr lang="en-US" dirty="0"/>
              <a:t>Survey respondents’ open-ended quotes – sound familiar? </a:t>
            </a:r>
          </a:p>
        </p:txBody>
      </p:sp>
      <p:sp>
        <p:nvSpPr>
          <p:cNvPr id="7" name="Content Placeholder 6">
            <a:extLst>
              <a:ext uri="{FF2B5EF4-FFF2-40B4-BE49-F238E27FC236}">
                <a16:creationId xmlns:a16="http://schemas.microsoft.com/office/drawing/2014/main" id="{E1135E5C-CD05-4BEB-8817-8C01E23789FE}"/>
              </a:ext>
            </a:extLst>
          </p:cNvPr>
          <p:cNvSpPr txBox="1">
            <a:spLocks noGrp="1"/>
          </p:cNvSpPr>
          <p:nvPr>
            <p:ph idx="1"/>
          </p:nvPr>
        </p:nvSpPr>
        <p:spPr>
          <a:xfrm>
            <a:off x="228600" y="2133600"/>
            <a:ext cx="8420100" cy="5761577"/>
          </a:xfrm>
          <a:prstGeom prst="rect">
            <a:avLst/>
          </a:prstGeom>
          <a:noFill/>
        </p:spPr>
        <p:txBody>
          <a:bodyPr wrap="square" rtlCol="0">
            <a:spAutoFit/>
          </a:bodyPr>
          <a:lstStyle/>
          <a:p>
            <a:r>
              <a:rPr lang="en-US" sz="1400" dirty="0"/>
              <a:t>Yes, for sure. I'm exhausted a lot of the time, and there's no time for my own health or exercise. I have an overflowing plate. Support for my dad who is primary caregiver for my mom is hard, and i really can't outsource the coordination or emotional support.</a:t>
            </a:r>
          </a:p>
          <a:p>
            <a:r>
              <a:rPr lang="en-US" sz="1400" dirty="0"/>
              <a:t>…to maintain my productivity I end up occasionally sacrificing my self-care and sleep.</a:t>
            </a:r>
          </a:p>
          <a:p>
            <a:r>
              <a:rPr lang="en-US" sz="1400" dirty="0"/>
              <a:t>Both of my parents have </a:t>
            </a:r>
            <a:r>
              <a:rPr lang="en-US" sz="1400" dirty="0" err="1"/>
              <a:t>Alzheimers</a:t>
            </a:r>
            <a:r>
              <a:rPr lang="en-US" sz="1400" dirty="0"/>
              <a:t> and live 2 hours away. I am their primary caretaker and work fulltime as a physician. I cannot take time off or will not meet my RVU targets. I plan to retire early due to this.</a:t>
            </a:r>
          </a:p>
          <a:p>
            <a:r>
              <a:rPr lang="en-US" sz="1400" dirty="0"/>
              <a:t>It has dampened the chance of productivity</a:t>
            </a:r>
          </a:p>
          <a:p>
            <a:r>
              <a:rPr lang="en-US" sz="1400" dirty="0"/>
              <a:t>I constantly worry when the phone rings that I'm going to have to rearrange my day due to a fall or other unexpected event</a:t>
            </a:r>
          </a:p>
          <a:p>
            <a:r>
              <a:rPr lang="en-US" sz="1400" dirty="0"/>
              <a:t>less time for scholarly efforts</a:t>
            </a:r>
          </a:p>
          <a:p>
            <a:r>
              <a:rPr lang="en-US" sz="1400" dirty="0"/>
              <a:t>I moved to part-time status because my full-time faculty position didn't allow me adequate free time to care for my parents, and didn't pay enough for me to hire other caregivers to provide the care that my parents now need</a:t>
            </a:r>
          </a:p>
          <a:p>
            <a:r>
              <a:rPr lang="en-US" sz="1400" dirty="0"/>
              <a:t>It's both a time &amp; energy burden, and a cognitive (allostatic) burden to care for a sick family member. Not just the time involved, but time worrying, feeling guilty about not doing more, etc.</a:t>
            </a:r>
          </a:p>
          <a:p>
            <a:r>
              <a:rPr lang="en-US" sz="1400" dirty="0"/>
              <a:t>There is never enough time to do it all = burnout and lack of self care</a:t>
            </a:r>
          </a:p>
          <a:p>
            <a:r>
              <a:rPr lang="en-US" sz="1400" dirty="0"/>
              <a:t>yes, I retired from clinical practice. </a:t>
            </a:r>
          </a:p>
          <a:p>
            <a:endParaRPr lang="en-US" sz="1400" dirty="0"/>
          </a:p>
          <a:p>
            <a:endParaRPr lang="en-US" sz="1400" dirty="0"/>
          </a:p>
          <a:p>
            <a:pPr marL="0" indent="0">
              <a:buNone/>
            </a:pPr>
            <a:endParaRPr lang="en-US" sz="1200" dirty="0"/>
          </a:p>
          <a:p>
            <a:pPr marL="0" indent="0">
              <a:buNone/>
            </a:pPr>
            <a:r>
              <a:rPr lang="en-US" sz="1200" i="1" dirty="0"/>
              <a:t> </a:t>
            </a:r>
          </a:p>
          <a:p>
            <a:endParaRPr lang="en-US" sz="1200" dirty="0"/>
          </a:p>
          <a:p>
            <a:endParaRPr lang="en-US" sz="1200" dirty="0"/>
          </a:p>
        </p:txBody>
      </p:sp>
      <p:sp>
        <p:nvSpPr>
          <p:cNvPr id="6" name="Slide Number Placeholder 5">
            <a:extLst>
              <a:ext uri="{FF2B5EF4-FFF2-40B4-BE49-F238E27FC236}">
                <a16:creationId xmlns:a16="http://schemas.microsoft.com/office/drawing/2014/main" id="{A91955AD-0C8F-43C3-A9FC-0272CFD7210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610A4F-817E-4462-AAC2-73D732CE64BD}"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B542E1FE-EF5F-4561-B078-2A437255822D}"/>
              </a:ext>
            </a:extLst>
          </p:cNvPr>
          <p:cNvSpPr txBox="1"/>
          <p:nvPr/>
        </p:nvSpPr>
        <p:spPr>
          <a:xfrm>
            <a:off x="361950" y="1676400"/>
            <a:ext cx="8210550" cy="369332"/>
          </a:xfrm>
          <a:prstGeom prst="rect">
            <a:avLst/>
          </a:prstGeom>
          <a:noFill/>
        </p:spPr>
        <p:txBody>
          <a:bodyPr wrap="square" rtlCol="0">
            <a:spAutoFit/>
          </a:bodyPr>
          <a:lstStyle/>
          <a:p>
            <a:r>
              <a:rPr lang="en-US" sz="1800" dirty="0">
                <a:solidFill>
                  <a:srgbClr val="7030A0"/>
                </a:solidFill>
                <a:latin typeface="+mn-lt"/>
              </a:rPr>
              <a:t>Have your caregiving responsibilities affected your productivity at work?</a:t>
            </a:r>
          </a:p>
        </p:txBody>
      </p:sp>
    </p:spTree>
    <p:extLst>
      <p:ext uri="{BB962C8B-B14F-4D97-AF65-F5344CB8AC3E}">
        <p14:creationId xmlns:p14="http://schemas.microsoft.com/office/powerpoint/2010/main" val="566177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FDA3-EE05-4B77-A72A-4B849524E1BA}"/>
              </a:ext>
            </a:extLst>
          </p:cNvPr>
          <p:cNvSpPr>
            <a:spLocks noGrp="1"/>
          </p:cNvSpPr>
          <p:nvPr>
            <p:ph type="title"/>
          </p:nvPr>
        </p:nvSpPr>
        <p:spPr>
          <a:xfrm>
            <a:off x="834871" y="533400"/>
            <a:ext cx="7772400" cy="1143000"/>
          </a:xfrm>
        </p:spPr>
        <p:txBody>
          <a:bodyPr/>
          <a:lstStyle/>
          <a:p>
            <a:r>
              <a:rPr lang="en-US" dirty="0"/>
              <a:t>Faculty hassles?</a:t>
            </a:r>
          </a:p>
        </p:txBody>
      </p:sp>
      <p:sp>
        <p:nvSpPr>
          <p:cNvPr id="6" name="Slide Number Placeholder 5">
            <a:extLst>
              <a:ext uri="{FF2B5EF4-FFF2-40B4-BE49-F238E27FC236}">
                <a16:creationId xmlns:a16="http://schemas.microsoft.com/office/drawing/2014/main" id="{A91955AD-0C8F-43C3-A9FC-0272CFD72108}"/>
              </a:ext>
            </a:extLst>
          </p:cNvPr>
          <p:cNvSpPr>
            <a:spLocks noGrp="1"/>
          </p:cNvSpPr>
          <p:nvPr>
            <p:ph type="sldNum" sz="quarter" idx="12"/>
          </p:nvPr>
        </p:nvSpPr>
        <p:spPr/>
        <p:txBody>
          <a:bodyPr/>
          <a:lstStyle/>
          <a:p>
            <a:pPr>
              <a:defRPr/>
            </a:pPr>
            <a:fld id="{7A610A4F-817E-4462-AAC2-73D732CE64BD}" type="slidenum">
              <a:rPr lang="en-US" altLang="en-US" smtClean="0"/>
              <a:pPr>
                <a:defRPr/>
              </a:pPr>
              <a:t>29</a:t>
            </a:fld>
            <a:endParaRPr lang="en-US" altLang="en-US">
              <a:solidFill>
                <a:srgbClr val="002C77"/>
              </a:solidFill>
            </a:endParaRPr>
          </a:p>
        </p:txBody>
      </p:sp>
      <p:sp>
        <p:nvSpPr>
          <p:cNvPr id="7" name="Content Placeholder 6">
            <a:extLst>
              <a:ext uri="{FF2B5EF4-FFF2-40B4-BE49-F238E27FC236}">
                <a16:creationId xmlns:a16="http://schemas.microsoft.com/office/drawing/2014/main" id="{E1135E5C-CD05-4BEB-8817-8C01E23789FE}"/>
              </a:ext>
            </a:extLst>
          </p:cNvPr>
          <p:cNvSpPr txBox="1">
            <a:spLocks noGrp="1"/>
          </p:cNvSpPr>
          <p:nvPr>
            <p:ph idx="1"/>
          </p:nvPr>
        </p:nvSpPr>
        <p:spPr>
          <a:xfrm>
            <a:off x="800100" y="1828800"/>
            <a:ext cx="7772400" cy="5884688"/>
          </a:xfrm>
          <a:prstGeom prst="rect">
            <a:avLst/>
          </a:prstGeom>
          <a:noFill/>
        </p:spPr>
        <p:txBody>
          <a:bodyPr wrap="square" rtlCol="0">
            <a:spAutoFit/>
          </a:bodyPr>
          <a:lstStyle/>
          <a:p>
            <a:pPr marL="457200" indent="-457200">
              <a:buFont typeface="+mj-lt"/>
              <a:buAutoNum type="arabicPeriod"/>
            </a:pPr>
            <a:r>
              <a:rPr lang="en-US" sz="1400" dirty="0"/>
              <a:t>Getting your own medical appointment?</a:t>
            </a:r>
          </a:p>
          <a:p>
            <a:pPr marL="457200" indent="-457200">
              <a:buFont typeface="+mj-lt"/>
              <a:buAutoNum type="arabicPeriod"/>
            </a:pPr>
            <a:r>
              <a:rPr lang="en-US" sz="1400" dirty="0"/>
              <a:t>Hiring someone?</a:t>
            </a:r>
          </a:p>
          <a:p>
            <a:pPr marL="457200" indent="-457200">
              <a:buFont typeface="+mj-lt"/>
              <a:buAutoNum type="arabicPeriod"/>
            </a:pPr>
            <a:r>
              <a:rPr lang="en-US" sz="1400" dirty="0"/>
              <a:t>Getting good administrative or clinical support?</a:t>
            </a:r>
          </a:p>
          <a:p>
            <a:pPr marL="457200" indent="-457200">
              <a:buFont typeface="+mj-lt"/>
              <a:buAutoNum type="arabicPeriod"/>
            </a:pPr>
            <a:r>
              <a:rPr lang="en-US" sz="1400" dirty="0"/>
              <a:t>Finding time to write and/or do research?</a:t>
            </a:r>
          </a:p>
          <a:p>
            <a:pPr marL="457200" indent="-457200">
              <a:buFont typeface="+mj-lt"/>
              <a:buAutoNum type="arabicPeriod"/>
            </a:pPr>
            <a:r>
              <a:rPr lang="en-US" sz="1400" dirty="0"/>
              <a:t>IRB?</a:t>
            </a:r>
          </a:p>
          <a:p>
            <a:pPr marL="457200" indent="-457200">
              <a:buFont typeface="+mj-lt"/>
              <a:buAutoNum type="arabicPeriod"/>
            </a:pPr>
            <a:r>
              <a:rPr lang="en-US" sz="1400" dirty="0"/>
              <a:t>Regulatory and compliance modules?</a:t>
            </a:r>
          </a:p>
          <a:p>
            <a:pPr marL="457200" indent="-457200">
              <a:buFont typeface="+mj-lt"/>
              <a:buAutoNum type="arabicPeriod"/>
            </a:pPr>
            <a:r>
              <a:rPr lang="en-US" sz="1400" dirty="0"/>
              <a:t>Closing Epic encounters?</a:t>
            </a:r>
          </a:p>
          <a:p>
            <a:pPr marL="457200" indent="-457200">
              <a:buFont typeface="+mj-lt"/>
              <a:buAutoNum type="arabicPeriod"/>
            </a:pPr>
            <a:r>
              <a:rPr lang="en-US" sz="1400" dirty="0"/>
              <a:t>Spending less time doing administrative tasks?</a:t>
            </a:r>
          </a:p>
          <a:p>
            <a:pPr marL="457200" indent="-457200">
              <a:buFont typeface="+mj-lt"/>
              <a:buAutoNum type="arabicPeriod"/>
            </a:pPr>
            <a:r>
              <a:rPr lang="en-US" sz="1400" dirty="0"/>
              <a:t>Formatting your CV?</a:t>
            </a:r>
          </a:p>
          <a:p>
            <a:pPr marL="457200" indent="-457200">
              <a:buFont typeface="+mj-lt"/>
              <a:buAutoNum type="arabicPeriod"/>
            </a:pPr>
            <a:r>
              <a:rPr lang="en-US" sz="1400" dirty="0"/>
              <a:t>Building your promotion dossier?</a:t>
            </a:r>
          </a:p>
          <a:p>
            <a:pPr marL="457200" indent="-457200">
              <a:buFont typeface="+mj-lt"/>
              <a:buAutoNum type="arabicPeriod"/>
            </a:pPr>
            <a:r>
              <a:rPr lang="en-US" sz="1400" dirty="0"/>
              <a:t>Pay equity (internally and externally)?</a:t>
            </a:r>
          </a:p>
          <a:p>
            <a:pPr marL="457200" indent="-457200">
              <a:buFont typeface="+mj-lt"/>
              <a:buAutoNum type="arabicPeriod"/>
            </a:pPr>
            <a:r>
              <a:rPr lang="en-US" sz="1400" dirty="0"/>
              <a:t>Leadership opportunities?</a:t>
            </a:r>
          </a:p>
          <a:p>
            <a:pPr marL="457200" indent="-457200">
              <a:buFont typeface="+mj-lt"/>
              <a:buAutoNum type="arabicPeriod"/>
            </a:pPr>
            <a:r>
              <a:rPr lang="en-US" sz="1400" dirty="0"/>
              <a:t>Being asked to provide ID by security personnel?</a:t>
            </a:r>
          </a:p>
          <a:p>
            <a:pPr marL="457200" indent="-457200">
              <a:buFont typeface="+mj-lt"/>
              <a:buAutoNum type="arabicPeriod"/>
            </a:pPr>
            <a:r>
              <a:rPr lang="en-US" sz="1400" dirty="0"/>
              <a:t>Parking?</a:t>
            </a:r>
          </a:p>
          <a:p>
            <a:pPr marL="457200" indent="-457200">
              <a:buFont typeface="+mj-lt"/>
              <a:buAutoNum type="arabicPeriod"/>
            </a:pPr>
            <a:r>
              <a:rPr lang="en-US" sz="1400" dirty="0"/>
              <a:t>Child care?</a:t>
            </a:r>
          </a:p>
          <a:p>
            <a:pPr marL="457200" indent="-457200">
              <a:buFont typeface="+mj-lt"/>
              <a:buAutoNum type="arabicPeriod"/>
            </a:pPr>
            <a:r>
              <a:rPr lang="en-US" sz="1400" dirty="0"/>
              <a:t>Keeping your family safe from COVID-19 and else?</a:t>
            </a:r>
          </a:p>
          <a:p>
            <a:pPr marL="457200" indent="-457200">
              <a:buFont typeface="+mj-lt"/>
              <a:buAutoNum type="arabicPeriod"/>
            </a:pPr>
            <a:r>
              <a:rPr lang="en-US" sz="1400" dirty="0"/>
              <a:t>And on and on and on</a:t>
            </a:r>
          </a:p>
          <a:p>
            <a:pPr marL="457200" indent="-457200">
              <a:buFont typeface="+mj-lt"/>
              <a:buAutoNum type="arabicPeriod"/>
            </a:pPr>
            <a:endParaRPr lang="en-US" sz="1400" dirty="0"/>
          </a:p>
          <a:p>
            <a:endParaRPr lang="en-US" dirty="0"/>
          </a:p>
          <a:p>
            <a:endParaRPr lang="en-US" dirty="0"/>
          </a:p>
        </p:txBody>
      </p:sp>
    </p:spTree>
    <p:extLst>
      <p:ext uri="{BB962C8B-B14F-4D97-AF65-F5344CB8AC3E}">
        <p14:creationId xmlns:p14="http://schemas.microsoft.com/office/powerpoint/2010/main" val="21721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anim calcmode="lin" valueType="num">
                                      <p:cBhvr additive="base">
                                        <p:cTn id="5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anim calcmode="lin" valueType="num">
                                      <p:cBhvr additive="base">
                                        <p:cTn id="6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
                                            <p:txEl>
                                              <p:pRg st="13" end="13"/>
                                            </p:txEl>
                                          </p:spTgt>
                                        </p:tgtEl>
                                        <p:attrNameLst>
                                          <p:attrName>style.visibility</p:attrName>
                                        </p:attrNameLst>
                                      </p:cBhvr>
                                      <p:to>
                                        <p:strVal val="visible"/>
                                      </p:to>
                                    </p:set>
                                    <p:anim calcmode="lin" valueType="num">
                                      <p:cBhvr additive="base">
                                        <p:cTn id="65"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xEl>
                                              <p:pRg st="14" end="14"/>
                                            </p:txEl>
                                          </p:spTgt>
                                        </p:tgtEl>
                                        <p:attrNameLst>
                                          <p:attrName>style.visibility</p:attrName>
                                        </p:attrNameLst>
                                      </p:cBhvr>
                                      <p:to>
                                        <p:strVal val="visible"/>
                                      </p:to>
                                    </p:set>
                                    <p:anim calcmode="lin" valueType="num">
                                      <p:cBhvr additive="base">
                                        <p:cTn id="69"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
                                            <p:txEl>
                                              <p:pRg st="15" end="15"/>
                                            </p:txEl>
                                          </p:spTgt>
                                        </p:tgtEl>
                                        <p:attrNameLst>
                                          <p:attrName>style.visibility</p:attrName>
                                        </p:attrNameLst>
                                      </p:cBhvr>
                                      <p:to>
                                        <p:strVal val="visible"/>
                                      </p:to>
                                    </p:set>
                                    <p:anim calcmode="lin" valueType="num">
                                      <p:cBhvr additive="base">
                                        <p:cTn id="73"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xEl>
                                              <p:pRg st="16" end="16"/>
                                            </p:txEl>
                                          </p:spTgt>
                                        </p:tgtEl>
                                        <p:attrNameLst>
                                          <p:attrName>style.visibility</p:attrName>
                                        </p:attrNameLst>
                                      </p:cBhvr>
                                      <p:to>
                                        <p:strVal val="visible"/>
                                      </p:to>
                                    </p:set>
                                    <p:anim calcmode="lin" valueType="num">
                                      <p:cBhvr additive="base">
                                        <p:cTn id="77"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3680-C3C8-45D9-A6DA-7B8EB909EDEF}"/>
              </a:ext>
            </a:extLst>
          </p:cNvPr>
          <p:cNvSpPr>
            <a:spLocks noGrp="1"/>
          </p:cNvSpPr>
          <p:nvPr>
            <p:ph type="title"/>
          </p:nvPr>
        </p:nvSpPr>
        <p:spPr>
          <a:xfrm>
            <a:off x="465338" y="533400"/>
            <a:ext cx="7772400" cy="1143000"/>
          </a:xfrm>
        </p:spPr>
        <p:txBody>
          <a:bodyPr/>
          <a:lstStyle/>
          <a:p>
            <a:r>
              <a:rPr lang="en-US" dirty="0"/>
              <a:t>Acknowledgements</a:t>
            </a:r>
          </a:p>
        </p:txBody>
      </p:sp>
      <p:sp>
        <p:nvSpPr>
          <p:cNvPr id="3" name="Content Placeholder 2">
            <a:extLst>
              <a:ext uri="{FF2B5EF4-FFF2-40B4-BE49-F238E27FC236}">
                <a16:creationId xmlns:a16="http://schemas.microsoft.com/office/drawing/2014/main" id="{93A55883-1B3D-43B8-8F12-FC07AC5BFD8E}"/>
              </a:ext>
            </a:extLst>
          </p:cNvPr>
          <p:cNvSpPr>
            <a:spLocks noGrp="1"/>
          </p:cNvSpPr>
          <p:nvPr>
            <p:ph idx="1"/>
          </p:nvPr>
        </p:nvSpPr>
        <p:spPr>
          <a:xfrm>
            <a:off x="457200" y="1981200"/>
            <a:ext cx="8382000" cy="4114800"/>
          </a:xfrm>
        </p:spPr>
        <p:txBody>
          <a:bodyPr/>
          <a:lstStyle/>
          <a:p>
            <a:r>
              <a:rPr lang="en-US" sz="2400" i="1" u="sng" dirty="0"/>
              <a:t>Project Title</a:t>
            </a:r>
            <a:r>
              <a:rPr lang="en-US" sz="2400" dirty="0"/>
              <a:t>: Johns Hopkins University Survey of Caregiving Resources: Faculty Awareness and Access</a:t>
            </a:r>
          </a:p>
          <a:p>
            <a:pPr marL="0" indent="0">
              <a:buNone/>
            </a:pPr>
            <a:endParaRPr lang="en-US" sz="2400" dirty="0"/>
          </a:p>
          <a:p>
            <a:r>
              <a:rPr lang="en-US" sz="2400" i="1" u="sng" dirty="0"/>
              <a:t>Investigative Team</a:t>
            </a:r>
            <a:r>
              <a:rPr lang="en-US" sz="2400" i="1" dirty="0"/>
              <a:t>: </a:t>
            </a:r>
            <a:r>
              <a:rPr lang="en-US" sz="2400" dirty="0"/>
              <a:t>David Roth, Chris Durso, Kim Skarupski, Erica Twardzik, Tim Sanders, Vishal Sekhon</a:t>
            </a:r>
          </a:p>
          <a:p>
            <a:pPr marL="0" indent="0">
              <a:buNone/>
            </a:pPr>
            <a:endParaRPr lang="en-US" sz="2400" dirty="0"/>
          </a:p>
          <a:p>
            <a:r>
              <a:rPr lang="en-US" sz="2400" i="1" u="sng" dirty="0"/>
              <a:t>Funding</a:t>
            </a:r>
            <a:r>
              <a:rPr lang="en-US" sz="2400" i="1" dirty="0"/>
              <a:t>: </a:t>
            </a:r>
            <a:r>
              <a:rPr lang="en-US" sz="2400" dirty="0"/>
              <a:t>Dr. Durso provided partial funding for Redcap survey preparation. The rest of us have been doing this work PURELY as an uncompensated service to the University.</a:t>
            </a:r>
          </a:p>
          <a:p>
            <a:endParaRPr lang="en-US" dirty="0"/>
          </a:p>
        </p:txBody>
      </p:sp>
      <p:sp>
        <p:nvSpPr>
          <p:cNvPr id="6" name="Slide Number Placeholder 5">
            <a:extLst>
              <a:ext uri="{FF2B5EF4-FFF2-40B4-BE49-F238E27FC236}">
                <a16:creationId xmlns:a16="http://schemas.microsoft.com/office/drawing/2014/main" id="{9025B750-AE8E-4741-BC0F-B235C1C2CC84}"/>
              </a:ext>
            </a:extLst>
          </p:cNvPr>
          <p:cNvSpPr>
            <a:spLocks noGrp="1"/>
          </p:cNvSpPr>
          <p:nvPr>
            <p:ph type="sldNum" sz="quarter" idx="12"/>
          </p:nvPr>
        </p:nvSpPr>
        <p:spPr/>
        <p:txBody>
          <a:bodyPr/>
          <a:lstStyle/>
          <a:p>
            <a:pPr>
              <a:defRPr/>
            </a:pPr>
            <a:fld id="{7A610A4F-817E-4462-AAC2-73D732CE64BD}" type="slidenum">
              <a:rPr lang="en-US" altLang="en-US" smtClean="0"/>
              <a:pPr>
                <a:defRPr/>
              </a:pPr>
              <a:t>3</a:t>
            </a:fld>
            <a:endParaRPr lang="en-US" altLang="en-US">
              <a:solidFill>
                <a:srgbClr val="002C77"/>
              </a:solidFill>
            </a:endParaRPr>
          </a:p>
        </p:txBody>
      </p:sp>
    </p:spTree>
    <p:extLst>
      <p:ext uri="{BB962C8B-B14F-4D97-AF65-F5344CB8AC3E}">
        <p14:creationId xmlns:p14="http://schemas.microsoft.com/office/powerpoint/2010/main" val="406548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97AC-9A56-4EA0-A1C5-879CE056B9D8}"/>
              </a:ext>
            </a:extLst>
          </p:cNvPr>
          <p:cNvSpPr>
            <a:spLocks noGrp="1"/>
          </p:cNvSpPr>
          <p:nvPr>
            <p:ph type="title"/>
          </p:nvPr>
        </p:nvSpPr>
        <p:spPr>
          <a:xfrm>
            <a:off x="472273" y="533400"/>
            <a:ext cx="7772400" cy="1143000"/>
          </a:xfrm>
        </p:spPr>
        <p:txBody>
          <a:bodyPr/>
          <a:lstStyle/>
          <a:p>
            <a:r>
              <a:rPr lang="en-US" dirty="0"/>
              <a:t>You as caregiver!</a:t>
            </a:r>
          </a:p>
        </p:txBody>
      </p:sp>
      <p:sp>
        <p:nvSpPr>
          <p:cNvPr id="3" name="Content Placeholder 2">
            <a:extLst>
              <a:ext uri="{FF2B5EF4-FFF2-40B4-BE49-F238E27FC236}">
                <a16:creationId xmlns:a16="http://schemas.microsoft.com/office/drawing/2014/main" id="{8D726896-9764-4732-8009-65ADDB1D7483}"/>
              </a:ext>
            </a:extLst>
          </p:cNvPr>
          <p:cNvSpPr>
            <a:spLocks noGrp="1"/>
          </p:cNvSpPr>
          <p:nvPr>
            <p:ph idx="1"/>
          </p:nvPr>
        </p:nvSpPr>
        <p:spPr>
          <a:xfrm>
            <a:off x="118068" y="1676400"/>
            <a:ext cx="8907864" cy="4114800"/>
          </a:xfrm>
        </p:spPr>
        <p:txBody>
          <a:bodyPr/>
          <a:lstStyle/>
          <a:p>
            <a:r>
              <a:rPr lang="en-US" sz="1600" dirty="0"/>
              <a:t>Ben-Isaac E, </a:t>
            </a:r>
            <a:r>
              <a:rPr lang="en-US" sz="1600" b="1" dirty="0"/>
              <a:t>Serwint</a:t>
            </a:r>
            <a:r>
              <a:rPr lang="en-US" sz="1600" dirty="0"/>
              <a:t> JR. </a:t>
            </a:r>
            <a:r>
              <a:rPr lang="en-US" sz="1600" u="sng" dirty="0">
                <a:highlight>
                  <a:srgbClr val="FFFF00"/>
                </a:highlight>
              </a:rPr>
              <a:t>When the physician becomes the caregiver: A review for physicians caring for their elder relatives</a:t>
            </a:r>
            <a:r>
              <a:rPr lang="en-US" sz="1600" dirty="0"/>
              <a:t>. Pediatrics in Review 2021;42(8): 405-413.</a:t>
            </a:r>
          </a:p>
          <a:p>
            <a:pPr marL="0" indent="0">
              <a:buNone/>
            </a:pPr>
            <a:endParaRPr lang="en-US" sz="1600" dirty="0"/>
          </a:p>
          <a:p>
            <a:pPr marL="0" indent="0">
              <a:buNone/>
            </a:pPr>
            <a:r>
              <a:rPr lang="en-US" sz="1800" dirty="0"/>
              <a:t>	- your own knowledge gaps (objectivity, failure to recognize subtle changes?)</a:t>
            </a:r>
          </a:p>
          <a:p>
            <a:pPr marL="0" indent="0">
              <a:buNone/>
            </a:pPr>
            <a:r>
              <a:rPr lang="en-US" sz="1800" dirty="0"/>
              <a:t>	- challenges navigating “the system”</a:t>
            </a:r>
          </a:p>
          <a:p>
            <a:pPr marL="0" indent="0">
              <a:buNone/>
            </a:pPr>
            <a:r>
              <a:rPr lang="en-US" sz="1800" dirty="0"/>
              <a:t>	- emotional experience (parents as patients)!</a:t>
            </a:r>
          </a:p>
          <a:p>
            <a:pPr marL="0" indent="0">
              <a:buNone/>
            </a:pPr>
            <a:r>
              <a:rPr lang="en-US" sz="1800" dirty="0"/>
              <a:t>	- visible care (e.g., bills, cleaning, laundry, shopping) </a:t>
            </a:r>
          </a:p>
          <a:p>
            <a:pPr marL="0" indent="0">
              <a:buNone/>
            </a:pPr>
            <a:r>
              <a:rPr lang="en-US" sz="1800" dirty="0"/>
              <a:t>		vs. - invisible care (e.g., managing agendas/appointments, giving                 		advice, protection, arranging/stimulating social contact, worrying)</a:t>
            </a:r>
          </a:p>
          <a:p>
            <a:pPr marL="0" indent="0">
              <a:buNone/>
            </a:pPr>
            <a:r>
              <a:rPr lang="en-US" sz="1800" dirty="0"/>
              <a:t>	- geography/living arrangements (travel?)</a:t>
            </a:r>
          </a:p>
          <a:p>
            <a:pPr marL="0" indent="0">
              <a:buNone/>
            </a:pPr>
            <a:r>
              <a:rPr lang="en-US" sz="1800" dirty="0"/>
              <a:t>	- job as ‘good’ distraction vs. job as ‘bad’ distractor (competing demands)</a:t>
            </a:r>
          </a:p>
          <a:p>
            <a:pPr marL="0" indent="0">
              <a:buNone/>
            </a:pPr>
            <a:r>
              <a:rPr lang="en-US" sz="1800" dirty="0"/>
              <a:t>	- resources, flexibility, impact on career trajectory/opportunities</a:t>
            </a:r>
          </a:p>
          <a:p>
            <a:endParaRPr lang="en-US" sz="1600" dirty="0"/>
          </a:p>
        </p:txBody>
      </p:sp>
      <p:sp>
        <p:nvSpPr>
          <p:cNvPr id="6" name="Slide Number Placeholder 5">
            <a:extLst>
              <a:ext uri="{FF2B5EF4-FFF2-40B4-BE49-F238E27FC236}">
                <a16:creationId xmlns:a16="http://schemas.microsoft.com/office/drawing/2014/main" id="{87B38325-304B-4A49-B9C3-77675C9E88B4}"/>
              </a:ext>
            </a:extLst>
          </p:cNvPr>
          <p:cNvSpPr>
            <a:spLocks noGrp="1"/>
          </p:cNvSpPr>
          <p:nvPr>
            <p:ph type="sldNum" sz="quarter" idx="12"/>
          </p:nvPr>
        </p:nvSpPr>
        <p:spPr/>
        <p:txBody>
          <a:bodyPr/>
          <a:lstStyle/>
          <a:p>
            <a:pPr>
              <a:defRPr/>
            </a:pPr>
            <a:fld id="{7A610A4F-817E-4462-AAC2-73D732CE64BD}" type="slidenum">
              <a:rPr lang="en-US" altLang="en-US" smtClean="0"/>
              <a:pPr>
                <a:defRPr/>
              </a:pPr>
              <a:t>30</a:t>
            </a:fld>
            <a:endParaRPr lang="en-US" altLang="en-US">
              <a:solidFill>
                <a:srgbClr val="002C77"/>
              </a:solidFill>
            </a:endParaRPr>
          </a:p>
        </p:txBody>
      </p:sp>
    </p:spTree>
    <p:extLst>
      <p:ext uri="{BB962C8B-B14F-4D97-AF65-F5344CB8AC3E}">
        <p14:creationId xmlns:p14="http://schemas.microsoft.com/office/powerpoint/2010/main" val="10423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D2B7-2F91-46AD-9A1B-052A6EF51CE7}"/>
              </a:ext>
            </a:extLst>
          </p:cNvPr>
          <p:cNvSpPr>
            <a:spLocks noGrp="1"/>
          </p:cNvSpPr>
          <p:nvPr>
            <p:ph type="title"/>
          </p:nvPr>
        </p:nvSpPr>
        <p:spPr>
          <a:xfrm>
            <a:off x="304800" y="485542"/>
            <a:ext cx="7772400" cy="1143000"/>
          </a:xfrm>
        </p:spPr>
        <p:txBody>
          <a:bodyPr/>
          <a:lstStyle/>
          <a:p>
            <a:r>
              <a:rPr lang="en-US" dirty="0"/>
              <a:t>Daily Hassles</a:t>
            </a:r>
          </a:p>
        </p:txBody>
      </p:sp>
      <p:sp>
        <p:nvSpPr>
          <p:cNvPr id="3" name="Content Placeholder 2">
            <a:extLst>
              <a:ext uri="{FF2B5EF4-FFF2-40B4-BE49-F238E27FC236}">
                <a16:creationId xmlns:a16="http://schemas.microsoft.com/office/drawing/2014/main" id="{2FBE924B-31F0-4000-B359-EC798721475B}"/>
              </a:ext>
            </a:extLst>
          </p:cNvPr>
          <p:cNvSpPr>
            <a:spLocks noGrp="1"/>
          </p:cNvSpPr>
          <p:nvPr>
            <p:ph idx="1"/>
          </p:nvPr>
        </p:nvSpPr>
        <p:spPr>
          <a:xfrm>
            <a:off x="786044" y="1686158"/>
            <a:ext cx="7772400" cy="4114800"/>
          </a:xfrm>
        </p:spPr>
        <p:txBody>
          <a:bodyPr/>
          <a:lstStyle/>
          <a:p>
            <a:r>
              <a:rPr lang="en-US" sz="1800" dirty="0"/>
              <a:t>“Daily hassles are defined as </a:t>
            </a:r>
            <a:r>
              <a:rPr lang="en-US" sz="1800" dirty="0">
                <a:highlight>
                  <a:srgbClr val="FFFF00"/>
                </a:highlight>
              </a:rPr>
              <a:t>the little things</a:t>
            </a:r>
            <a:r>
              <a:rPr lang="en-US" sz="1800" dirty="0"/>
              <a:t> arising from day-to-day life that can, somehow, irritate, frustrate and/or distress people (Lazarus and Folkman, 1984)</a:t>
            </a:r>
            <a:r>
              <a:rPr lang="en-US" sz="1800" i="1" dirty="0"/>
              <a:t>. </a:t>
            </a:r>
            <a:r>
              <a:rPr lang="en-US" sz="1800" dirty="0"/>
              <a:t>These types of events are appraised as salient, harmful or threatening to a person's well-being. Many hassles originate because of an individual's </a:t>
            </a:r>
            <a:r>
              <a:rPr lang="en-US" sz="1800" dirty="0">
                <a:highlight>
                  <a:srgbClr val="FFFF00"/>
                </a:highlight>
              </a:rPr>
              <a:t>environment, personal behavior patterns, or their interaction</a:t>
            </a:r>
            <a:r>
              <a:rPr lang="en-US" sz="1800" dirty="0"/>
              <a:t>. </a:t>
            </a:r>
          </a:p>
          <a:p>
            <a:r>
              <a:rPr lang="en-US" sz="1800" dirty="0"/>
              <a:t>They include, for instance, </a:t>
            </a:r>
            <a:r>
              <a:rPr lang="en-US" sz="1800" dirty="0">
                <a:highlight>
                  <a:srgbClr val="FFFF00"/>
                </a:highlight>
              </a:rPr>
              <a:t>annoying practical problems such as having too many responsibilities or not having the necessary resources</a:t>
            </a:r>
            <a:r>
              <a:rPr lang="en-US" sz="1800" dirty="0"/>
              <a:t>, and unexpected occurrences as well as arguments and disappointments (</a:t>
            </a:r>
            <a:r>
              <a:rPr lang="en-US" sz="1800" dirty="0" err="1"/>
              <a:t>Kanner</a:t>
            </a:r>
            <a:r>
              <a:rPr lang="en-US" sz="1800" dirty="0"/>
              <a:t>, Coyne, Schaefer and Lazarus, 1981).</a:t>
            </a:r>
            <a:r>
              <a:rPr lang="en-US" sz="1800" i="1" dirty="0"/>
              <a:t> </a:t>
            </a:r>
          </a:p>
          <a:p>
            <a:r>
              <a:rPr lang="en-US" sz="1800" dirty="0"/>
              <a:t>Daily hassles might be: </a:t>
            </a:r>
            <a:r>
              <a:rPr lang="en-US" sz="1800" u="sng" dirty="0"/>
              <a:t>situation determined </a:t>
            </a:r>
            <a:r>
              <a:rPr lang="en-US" sz="1800" dirty="0"/>
              <a:t>(e.g., unexpected news); </a:t>
            </a:r>
            <a:r>
              <a:rPr lang="en-US" sz="1800" u="sng" dirty="0"/>
              <a:t>rare</a:t>
            </a:r>
            <a:r>
              <a:rPr lang="en-US" sz="1800" dirty="0"/>
              <a:t> (e.g., dealing with an aggressive or annoying [</a:t>
            </a:r>
            <a:r>
              <a:rPr lang="en-US" sz="1800" i="1" dirty="0">
                <a:highlight>
                  <a:srgbClr val="FFFF00"/>
                </a:highlight>
              </a:rPr>
              <a:t>colleague/patient</a:t>
            </a:r>
            <a:r>
              <a:rPr lang="en-US" sz="1800" dirty="0"/>
              <a:t>]) or; </a:t>
            </a:r>
            <a:r>
              <a:rPr lang="en-US" sz="1800" u="sng" dirty="0"/>
              <a:t>recurrent</a:t>
            </a:r>
            <a:r>
              <a:rPr lang="en-US" sz="1800" dirty="0"/>
              <a:t>, either because the person remains in the same context (e.g., workplace), with </a:t>
            </a:r>
            <a:r>
              <a:rPr lang="en-US" sz="1800" dirty="0">
                <a:highlight>
                  <a:srgbClr val="FFFF00"/>
                </a:highlight>
              </a:rPr>
              <a:t>[in]</a:t>
            </a:r>
            <a:r>
              <a:rPr lang="en-US" sz="1800" dirty="0"/>
              <a:t>consistent and </a:t>
            </a:r>
            <a:r>
              <a:rPr lang="en-US" sz="1800" dirty="0">
                <a:highlight>
                  <a:srgbClr val="FFFF00"/>
                </a:highlight>
              </a:rPr>
              <a:t>[un]</a:t>
            </a:r>
            <a:r>
              <a:rPr lang="en-US" sz="1800" dirty="0"/>
              <a:t>predictable demands (e.g., achieve goals) or because of the person's ineffective handling of common situations.” </a:t>
            </a:r>
          </a:p>
          <a:p>
            <a:endParaRPr lang="en-US" dirty="0"/>
          </a:p>
        </p:txBody>
      </p:sp>
      <p:sp>
        <p:nvSpPr>
          <p:cNvPr id="5" name="Footer Placeholder 4">
            <a:extLst>
              <a:ext uri="{FF2B5EF4-FFF2-40B4-BE49-F238E27FC236}">
                <a16:creationId xmlns:a16="http://schemas.microsoft.com/office/drawing/2014/main" id="{59E33103-2852-4897-9465-12A0046FB588}"/>
              </a:ext>
            </a:extLst>
          </p:cNvPr>
          <p:cNvSpPr>
            <a:spLocks noGrp="1"/>
          </p:cNvSpPr>
          <p:nvPr>
            <p:ph type="ftr" sz="quarter" idx="11"/>
          </p:nvPr>
        </p:nvSpPr>
        <p:spPr>
          <a:xfrm>
            <a:off x="1485900" y="6303885"/>
            <a:ext cx="6172200" cy="304800"/>
          </a:xfrm>
        </p:spPr>
        <p:txBody>
          <a:bodyPr/>
          <a:lstStyle/>
          <a:p>
            <a:pPr>
              <a:defRPr/>
            </a:pPr>
            <a:r>
              <a:rPr lang="en-US" altLang="en-US" i="1" dirty="0" err="1"/>
              <a:t>Junca</a:t>
            </a:r>
            <a:r>
              <a:rPr lang="en-US" altLang="en-US" i="1" dirty="0"/>
              <a:t> Silva and Caetano (2013). Daily Hassles and Uplifts at Work: Perceived effects on well-being. Chapter 11 in: The Happiness Compass. (Francesco </a:t>
            </a:r>
            <a:r>
              <a:rPr lang="en-US" altLang="en-US" i="1" dirty="0" err="1"/>
              <a:t>Sarracino</a:t>
            </a:r>
            <a:r>
              <a:rPr lang="en-US" altLang="en-US" i="1" dirty="0"/>
              <a:t>, Editor). </a:t>
            </a:r>
          </a:p>
        </p:txBody>
      </p:sp>
      <p:sp>
        <p:nvSpPr>
          <p:cNvPr id="6" name="Slide Number Placeholder 5">
            <a:extLst>
              <a:ext uri="{FF2B5EF4-FFF2-40B4-BE49-F238E27FC236}">
                <a16:creationId xmlns:a16="http://schemas.microsoft.com/office/drawing/2014/main" id="{61A3D20F-9666-4535-A315-34EE7044D4DF}"/>
              </a:ext>
            </a:extLst>
          </p:cNvPr>
          <p:cNvSpPr>
            <a:spLocks noGrp="1"/>
          </p:cNvSpPr>
          <p:nvPr>
            <p:ph type="sldNum" sz="quarter" idx="12"/>
          </p:nvPr>
        </p:nvSpPr>
        <p:spPr/>
        <p:txBody>
          <a:bodyPr/>
          <a:lstStyle/>
          <a:p>
            <a:pPr>
              <a:defRPr/>
            </a:pPr>
            <a:fld id="{7A610A4F-817E-4462-AAC2-73D732CE64BD}" type="slidenum">
              <a:rPr lang="en-US" altLang="en-US" smtClean="0"/>
              <a:pPr>
                <a:defRPr/>
              </a:pPr>
              <a:t>31</a:t>
            </a:fld>
            <a:endParaRPr lang="en-US" altLang="en-US">
              <a:solidFill>
                <a:srgbClr val="002C77"/>
              </a:solidFill>
            </a:endParaRPr>
          </a:p>
        </p:txBody>
      </p:sp>
    </p:spTree>
    <p:extLst>
      <p:ext uri="{BB962C8B-B14F-4D97-AF65-F5344CB8AC3E}">
        <p14:creationId xmlns:p14="http://schemas.microsoft.com/office/powerpoint/2010/main" val="135968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5106" y="3850104"/>
            <a:ext cx="5646819" cy="316837"/>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1933074" y="4908884"/>
            <a:ext cx="4166936" cy="399049"/>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2057400" y="1574800"/>
            <a:ext cx="22225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8" name="TextBox 7"/>
          <p:cNvSpPr txBox="1"/>
          <p:nvPr/>
        </p:nvSpPr>
        <p:spPr>
          <a:xfrm>
            <a:off x="1488984" y="2797792"/>
            <a:ext cx="6883400" cy="3403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11" name="Picture 10">
            <a:extLst>
              <a:ext uri="{FF2B5EF4-FFF2-40B4-BE49-F238E27FC236}">
                <a16:creationId xmlns:a16="http://schemas.microsoft.com/office/drawing/2014/main" id="{4B1AC61F-A6D6-CA4C-AACE-D7E3B2F81C0D}"/>
              </a:ext>
            </a:extLst>
          </p:cNvPr>
          <p:cNvPicPr>
            <a:picLocks noChangeAspect="1"/>
          </p:cNvPicPr>
          <p:nvPr/>
        </p:nvPicPr>
        <p:blipFill>
          <a:blip r:embed="rId3" cstate="print">
            <a:extLst>
              <a:ext uri="{28A0092B-C50C-407E-A947-70E740481C1C}">
                <a14:useLocalDpi xmlns:a14="http://schemas.microsoft.com/office/drawing/2010/main" val="0"/>
              </a:ext>
            </a:extLst>
          </a:blip>
          <a:srcRect l="7442" t="27467" r="7162" b="25407"/>
          <a:stretch>
            <a:fillRect/>
          </a:stretch>
        </p:blipFill>
        <p:spPr bwMode="auto">
          <a:xfrm>
            <a:off x="6456219" y="6114473"/>
            <a:ext cx="2526130" cy="5929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58CF5A-48D9-49A4-AB8C-3E7039B20D9D}"/>
              </a:ext>
            </a:extLst>
          </p:cNvPr>
          <p:cNvSpPr txBox="1"/>
          <p:nvPr/>
        </p:nvSpPr>
        <p:spPr>
          <a:xfrm>
            <a:off x="2209800" y="683816"/>
            <a:ext cx="2466195"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1053 faculty members received up to 3 emails</a:t>
            </a:r>
          </a:p>
        </p:txBody>
      </p:sp>
      <p:sp>
        <p:nvSpPr>
          <p:cNvPr id="10" name="TextBox 9">
            <a:extLst>
              <a:ext uri="{FF2B5EF4-FFF2-40B4-BE49-F238E27FC236}">
                <a16:creationId xmlns:a16="http://schemas.microsoft.com/office/drawing/2014/main" id="{F80D84BF-202F-4787-A02E-2F6E2331C32C}"/>
              </a:ext>
            </a:extLst>
          </p:cNvPr>
          <p:cNvSpPr txBox="1"/>
          <p:nvPr/>
        </p:nvSpPr>
        <p:spPr>
          <a:xfrm>
            <a:off x="2295239" y="1777990"/>
            <a:ext cx="2188612"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223 responded (21%)</a:t>
            </a:r>
          </a:p>
        </p:txBody>
      </p:sp>
      <p:sp>
        <p:nvSpPr>
          <p:cNvPr id="12" name="TextBox 11">
            <a:extLst>
              <a:ext uri="{FF2B5EF4-FFF2-40B4-BE49-F238E27FC236}">
                <a16:creationId xmlns:a16="http://schemas.microsoft.com/office/drawing/2014/main" id="{883803E0-0ECE-4EC3-96FB-23DDC076532D}"/>
              </a:ext>
            </a:extLst>
          </p:cNvPr>
          <p:cNvSpPr txBox="1"/>
          <p:nvPr/>
        </p:nvSpPr>
        <p:spPr>
          <a:xfrm>
            <a:off x="5486407" y="1376216"/>
            <a:ext cx="2151743"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830 did not respond</a:t>
            </a:r>
          </a:p>
        </p:txBody>
      </p:sp>
      <p:cxnSp>
        <p:nvCxnSpPr>
          <p:cNvPr id="13" name="Straight Arrow Connector 12">
            <a:extLst>
              <a:ext uri="{FF2B5EF4-FFF2-40B4-BE49-F238E27FC236}">
                <a16:creationId xmlns:a16="http://schemas.microsoft.com/office/drawing/2014/main" id="{0C0F974D-283D-4959-98BA-46024B82D8ED}"/>
              </a:ext>
            </a:extLst>
          </p:cNvPr>
          <p:cNvCxnSpPr>
            <a:cxnSpLocks/>
          </p:cNvCxnSpPr>
          <p:nvPr/>
        </p:nvCxnSpPr>
        <p:spPr>
          <a:xfrm>
            <a:off x="3384927" y="1335219"/>
            <a:ext cx="0" cy="42969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68C002-59B4-4ECE-8D02-4BC2D8C59C0C}"/>
              </a:ext>
            </a:extLst>
          </p:cNvPr>
          <p:cNvCxnSpPr>
            <a:cxnSpLocks/>
            <a:endCxn id="12" idx="1"/>
          </p:cNvCxnSpPr>
          <p:nvPr/>
        </p:nvCxnSpPr>
        <p:spPr>
          <a:xfrm>
            <a:off x="3384927" y="1532376"/>
            <a:ext cx="2101480" cy="2850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11CB44-14ED-4ACD-BE0E-403D0347F50C}"/>
              </a:ext>
            </a:extLst>
          </p:cNvPr>
          <p:cNvSpPr txBox="1"/>
          <p:nvPr/>
        </p:nvSpPr>
        <p:spPr>
          <a:xfrm>
            <a:off x="2292435" y="2521030"/>
            <a:ext cx="2851230"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209</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completed survey </a:t>
            </a:r>
            <a:r>
              <a:rPr kumimoji="0" lang="en-US" sz="18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(20%)</a:t>
            </a:r>
          </a:p>
        </p:txBody>
      </p:sp>
      <p:cxnSp>
        <p:nvCxnSpPr>
          <p:cNvPr id="19" name="Straight Arrow Connector 18">
            <a:extLst>
              <a:ext uri="{FF2B5EF4-FFF2-40B4-BE49-F238E27FC236}">
                <a16:creationId xmlns:a16="http://schemas.microsoft.com/office/drawing/2014/main" id="{3DA8504A-B3BD-4F0B-A7B7-A9E205630CB0}"/>
              </a:ext>
            </a:extLst>
          </p:cNvPr>
          <p:cNvCxnSpPr>
            <a:cxnSpLocks/>
            <a:stCxn id="10" idx="2"/>
          </p:cNvCxnSpPr>
          <p:nvPr/>
        </p:nvCxnSpPr>
        <p:spPr>
          <a:xfrm>
            <a:off x="3389545" y="2147322"/>
            <a:ext cx="0" cy="35098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51201A-8056-400F-8964-8FE7891961F2}"/>
              </a:ext>
            </a:extLst>
          </p:cNvPr>
          <p:cNvCxnSpPr>
            <a:cxnSpLocks/>
          </p:cNvCxnSpPr>
          <p:nvPr/>
        </p:nvCxnSpPr>
        <p:spPr>
          <a:xfrm>
            <a:off x="3384927" y="2302825"/>
            <a:ext cx="2096863" cy="158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A6AE8A1-5556-4ACE-BD26-9825C247C1E9}"/>
              </a:ext>
            </a:extLst>
          </p:cNvPr>
          <p:cNvSpPr txBox="1"/>
          <p:nvPr/>
        </p:nvSpPr>
        <p:spPr>
          <a:xfrm>
            <a:off x="5481790" y="2128975"/>
            <a:ext cx="2156359"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14 opted out</a:t>
            </a:r>
          </a:p>
        </p:txBody>
      </p:sp>
      <p:sp>
        <p:nvSpPr>
          <p:cNvPr id="16" name="TextBox 15">
            <a:extLst>
              <a:ext uri="{FF2B5EF4-FFF2-40B4-BE49-F238E27FC236}">
                <a16:creationId xmlns:a16="http://schemas.microsoft.com/office/drawing/2014/main" id="{0A9096B0-7524-4878-AD41-A556F799B4CD}"/>
              </a:ext>
            </a:extLst>
          </p:cNvPr>
          <p:cNvSpPr txBox="1"/>
          <p:nvPr/>
        </p:nvSpPr>
        <p:spPr>
          <a:xfrm>
            <a:off x="879019" y="3288130"/>
            <a:ext cx="2799362"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76 </a:t>
            </a:r>
            <a:r>
              <a:rPr kumimoji="0" lang="en-US" sz="1800" b="1"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(36%) </a:t>
            </a: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current caregivers </a:t>
            </a:r>
          </a:p>
        </p:txBody>
      </p:sp>
      <p:sp>
        <p:nvSpPr>
          <p:cNvPr id="17" name="TextBox 16">
            <a:extLst>
              <a:ext uri="{FF2B5EF4-FFF2-40B4-BE49-F238E27FC236}">
                <a16:creationId xmlns:a16="http://schemas.microsoft.com/office/drawing/2014/main" id="{57738D39-085B-4BC2-859E-1D351687DCE2}"/>
              </a:ext>
            </a:extLst>
          </p:cNvPr>
          <p:cNvSpPr txBox="1"/>
          <p:nvPr/>
        </p:nvSpPr>
        <p:spPr>
          <a:xfrm>
            <a:off x="3856181" y="3283518"/>
            <a:ext cx="2628540"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16 </a:t>
            </a:r>
            <a:r>
              <a:rPr kumimoji="0" lang="en-US" sz="1800" b="1"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(8%) </a:t>
            </a: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 caregivers </a:t>
            </a:r>
          </a:p>
        </p:txBody>
      </p:sp>
      <p:cxnSp>
        <p:nvCxnSpPr>
          <p:cNvPr id="20" name="Straight Arrow Connector 19">
            <a:extLst>
              <a:ext uri="{FF2B5EF4-FFF2-40B4-BE49-F238E27FC236}">
                <a16:creationId xmlns:a16="http://schemas.microsoft.com/office/drawing/2014/main" id="{42ACB8F2-1B7C-4638-8D31-A8BD13E7D152}"/>
              </a:ext>
            </a:extLst>
          </p:cNvPr>
          <p:cNvCxnSpPr>
            <a:cxnSpLocks/>
          </p:cNvCxnSpPr>
          <p:nvPr/>
        </p:nvCxnSpPr>
        <p:spPr>
          <a:xfrm flipH="1">
            <a:off x="2292435" y="2910255"/>
            <a:ext cx="1092492" cy="3409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17185A7-7031-4F18-B3A8-2E30DB31B2AC}"/>
              </a:ext>
            </a:extLst>
          </p:cNvPr>
          <p:cNvCxnSpPr>
            <a:cxnSpLocks/>
          </p:cNvCxnSpPr>
          <p:nvPr/>
        </p:nvCxnSpPr>
        <p:spPr>
          <a:xfrm>
            <a:off x="3384927" y="2910255"/>
            <a:ext cx="1479175" cy="3409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1212B9-A4D5-401E-B5AC-462E43AB60B6}"/>
              </a:ext>
            </a:extLst>
          </p:cNvPr>
          <p:cNvSpPr txBox="1"/>
          <p:nvPr/>
        </p:nvSpPr>
        <p:spPr>
          <a:xfrm>
            <a:off x="6872084" y="3314759"/>
            <a:ext cx="204331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117 non-caregivers </a:t>
            </a:r>
          </a:p>
        </p:txBody>
      </p:sp>
      <p:cxnSp>
        <p:nvCxnSpPr>
          <p:cNvPr id="27" name="Straight Arrow Connector 26">
            <a:extLst>
              <a:ext uri="{FF2B5EF4-FFF2-40B4-BE49-F238E27FC236}">
                <a16:creationId xmlns:a16="http://schemas.microsoft.com/office/drawing/2014/main" id="{960719E0-B616-4CB7-883F-8F1F55D32730}"/>
              </a:ext>
            </a:extLst>
          </p:cNvPr>
          <p:cNvCxnSpPr>
            <a:cxnSpLocks/>
          </p:cNvCxnSpPr>
          <p:nvPr/>
        </p:nvCxnSpPr>
        <p:spPr>
          <a:xfrm>
            <a:off x="3384927" y="2910255"/>
            <a:ext cx="3754782" cy="3409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FF9D0B5-8F25-4B66-8921-6E81E814D22E}"/>
              </a:ext>
            </a:extLst>
          </p:cNvPr>
          <p:cNvSpPr txBox="1"/>
          <p:nvPr/>
        </p:nvSpPr>
        <p:spPr>
          <a:xfrm>
            <a:off x="228610" y="3957763"/>
            <a:ext cx="3627570"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9 spouses (</a:t>
            </a:r>
            <a:r>
              <a:rPr kumimoji="0" lang="en-US" sz="18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12%</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53 parents or parents-in-law (</a:t>
            </a:r>
            <a:r>
              <a:rPr kumimoji="0" lang="en-US" sz="18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70%</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p:txBody>
      </p:sp>
      <p:sp>
        <p:nvSpPr>
          <p:cNvPr id="31" name="TextBox 30">
            <a:extLst>
              <a:ext uri="{FF2B5EF4-FFF2-40B4-BE49-F238E27FC236}">
                <a16:creationId xmlns:a16="http://schemas.microsoft.com/office/drawing/2014/main" id="{146771DC-D77D-47BF-B31A-C02674713EA2}"/>
              </a:ext>
            </a:extLst>
          </p:cNvPr>
          <p:cNvSpPr txBox="1"/>
          <p:nvPr/>
        </p:nvSpPr>
        <p:spPr>
          <a:xfrm>
            <a:off x="4111319" y="3962258"/>
            <a:ext cx="3322778"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3 spouses (19%)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9 parents or parents-in-law (56%)</a:t>
            </a:r>
          </a:p>
        </p:txBody>
      </p:sp>
      <p:cxnSp>
        <p:nvCxnSpPr>
          <p:cNvPr id="33" name="Straight Arrow Connector 32">
            <a:extLst>
              <a:ext uri="{FF2B5EF4-FFF2-40B4-BE49-F238E27FC236}">
                <a16:creationId xmlns:a16="http://schemas.microsoft.com/office/drawing/2014/main" id="{D26C5C3F-5D17-4CCC-83DC-73BFE5C229C6}"/>
              </a:ext>
            </a:extLst>
          </p:cNvPr>
          <p:cNvCxnSpPr>
            <a:cxnSpLocks/>
          </p:cNvCxnSpPr>
          <p:nvPr/>
        </p:nvCxnSpPr>
        <p:spPr>
          <a:xfrm>
            <a:off x="2209800" y="3662077"/>
            <a:ext cx="0" cy="30018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0E7DF4-8F2F-4716-B12E-641C0D52B236}"/>
              </a:ext>
            </a:extLst>
          </p:cNvPr>
          <p:cNvCxnSpPr>
            <a:cxnSpLocks/>
          </p:cNvCxnSpPr>
          <p:nvPr/>
        </p:nvCxnSpPr>
        <p:spPr>
          <a:xfrm>
            <a:off x="5562600" y="3662077"/>
            <a:ext cx="0" cy="30018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8BD56E8-36AF-42C7-B208-9E1577065CB5}"/>
              </a:ext>
            </a:extLst>
          </p:cNvPr>
          <p:cNvSpPr txBox="1"/>
          <p:nvPr/>
        </p:nvSpPr>
        <p:spPr>
          <a:xfrm>
            <a:off x="887893" y="5102407"/>
            <a:ext cx="2309003" cy="92333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4  no strain (</a:t>
            </a:r>
            <a:r>
              <a:rPr kumimoji="0" lang="en-US" sz="18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34" charset="-128"/>
                <a:cs typeface="+mn-cs"/>
              </a:rPr>
              <a:t>5%</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46 some strain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34" charset="-128"/>
                <a:cs typeface="+mn-cs"/>
              </a:rPr>
              <a:t>(</a:t>
            </a:r>
            <a:r>
              <a:rPr kumimoji="0" lang="en-US" sz="1800" b="0" i="0" u="none" strike="noStrike" kern="1200" cap="none" spc="0" normalizeH="0" baseline="0" noProof="0" dirty="0">
                <a:ln>
                  <a:noFill/>
                </a:ln>
                <a:solidFill>
                  <a:srgbClr val="00B050"/>
                </a:solidFill>
                <a:effectLst/>
                <a:highlight>
                  <a:srgbClr val="FFFF00"/>
                </a:highlight>
                <a:uLnTx/>
                <a:uFillTx/>
                <a:latin typeface="Calibri" panose="020F0502020204030204"/>
                <a:ea typeface="ＭＳ Ｐゴシック" panose="020B0600070205080204" pitchFamily="34" charset="-128"/>
                <a:cs typeface="+mn-cs"/>
              </a:rPr>
              <a:t>61%</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34"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26 a lot of strain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34" charset="-128"/>
                <a:cs typeface="+mn-cs"/>
              </a:rPr>
              <a:t>(</a:t>
            </a:r>
            <a:r>
              <a:rPr kumimoji="0" lang="en-US" sz="1800" b="0" i="0" u="none" strike="noStrike" kern="1200" cap="none" spc="0" normalizeH="0" baseline="0" noProof="0" dirty="0">
                <a:ln>
                  <a:noFill/>
                </a:ln>
                <a:solidFill>
                  <a:srgbClr val="00B050"/>
                </a:solidFill>
                <a:effectLst/>
                <a:highlight>
                  <a:srgbClr val="FFFF00"/>
                </a:highlight>
                <a:uLnTx/>
                <a:uFillTx/>
                <a:latin typeface="Calibri" panose="020F0502020204030204"/>
                <a:ea typeface="ＭＳ Ｐゴシック" panose="020B0600070205080204" pitchFamily="34" charset="-128"/>
                <a:cs typeface="+mn-cs"/>
              </a:rPr>
              <a:t>37%</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34" charset="-128"/>
                <a:cs typeface="+mn-cs"/>
              </a:rPr>
              <a:t>)</a:t>
            </a:r>
          </a:p>
        </p:txBody>
      </p:sp>
      <p:sp>
        <p:nvSpPr>
          <p:cNvPr id="37" name="TextBox 36">
            <a:extLst>
              <a:ext uri="{FF2B5EF4-FFF2-40B4-BE49-F238E27FC236}">
                <a16:creationId xmlns:a16="http://schemas.microsoft.com/office/drawing/2014/main" id="{285F6FA7-7B8F-40AF-89A2-F2D65FF5E5B2}"/>
              </a:ext>
            </a:extLst>
          </p:cNvPr>
          <p:cNvSpPr txBox="1"/>
          <p:nvPr/>
        </p:nvSpPr>
        <p:spPr>
          <a:xfrm>
            <a:off x="4563081" y="5115856"/>
            <a:ext cx="2526130" cy="92333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2   no strain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10 some strain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34" charset="-128"/>
                <a:cs typeface="+mn-cs"/>
              </a:rPr>
              <a:t>(63%)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4   a lot of strain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34" charset="-128"/>
                <a:cs typeface="+mn-cs"/>
              </a:rPr>
              <a:t>(25%)</a:t>
            </a:r>
          </a:p>
        </p:txBody>
      </p:sp>
      <p:sp>
        <p:nvSpPr>
          <p:cNvPr id="2" name="TextBox 1">
            <a:extLst>
              <a:ext uri="{FF2B5EF4-FFF2-40B4-BE49-F238E27FC236}">
                <a16:creationId xmlns:a16="http://schemas.microsoft.com/office/drawing/2014/main" id="{3E2F895C-9567-4FFE-9140-C11D8325C28D}"/>
              </a:ext>
            </a:extLst>
          </p:cNvPr>
          <p:cNvSpPr txBox="1"/>
          <p:nvPr/>
        </p:nvSpPr>
        <p:spPr>
          <a:xfrm>
            <a:off x="1222544" y="155328"/>
            <a:ext cx="728311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cs typeface="+mn-cs"/>
              </a:rPr>
              <a:t>Redcap Survey – DOM Faculty, October, 2022</a:t>
            </a:r>
          </a:p>
        </p:txBody>
      </p:sp>
      <p:sp>
        <p:nvSpPr>
          <p:cNvPr id="6" name="TextBox 5">
            <a:extLst>
              <a:ext uri="{FF2B5EF4-FFF2-40B4-BE49-F238E27FC236}">
                <a16:creationId xmlns:a16="http://schemas.microsoft.com/office/drawing/2014/main" id="{C91C8CD6-C284-4AEB-A478-B09E89906CD5}"/>
              </a:ext>
            </a:extLst>
          </p:cNvPr>
          <p:cNvSpPr txBox="1"/>
          <p:nvPr/>
        </p:nvSpPr>
        <p:spPr>
          <a:xfrm>
            <a:off x="304800" y="4699227"/>
            <a:ext cx="944879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panose="02020603050405020304" pitchFamily="18" charset="0"/>
                <a:ea typeface="ＭＳ Ｐゴシック" panose="020B0600070205080204" pitchFamily="34" charset="-128"/>
                <a:cs typeface="+mn-cs"/>
              </a:rPr>
              <a:t>“How much of a mental or emotional strain is it on you to provide this care?</a:t>
            </a:r>
          </a:p>
        </p:txBody>
      </p:sp>
    </p:spTree>
    <p:extLst>
      <p:ext uri="{BB962C8B-B14F-4D97-AF65-F5344CB8AC3E}">
        <p14:creationId xmlns:p14="http://schemas.microsoft.com/office/powerpoint/2010/main" val="100161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 calcmode="lin" valueType="num">
                                      <p:cBhvr additive="base">
                                        <p:cTn id="1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additive="base">
                                        <p:cTn id="21"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6">
                                            <p:txEl>
                                              <p:pRg st="1" end="1"/>
                                            </p:txEl>
                                          </p:spTgt>
                                        </p:tgtEl>
                                        <p:attrNameLst>
                                          <p:attrName>style.visibility</p:attrName>
                                        </p:attrNameLst>
                                      </p:cBhvr>
                                      <p:to>
                                        <p:strVal val="visible"/>
                                      </p:to>
                                    </p:set>
                                    <p:anim calcmode="lin" valueType="num">
                                      <p:cBhvr additive="base">
                                        <p:cTn id="37"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xEl>
                                              <p:pRg st="2" end="2"/>
                                            </p:txEl>
                                          </p:spTgt>
                                        </p:tgtEl>
                                        <p:attrNameLst>
                                          <p:attrName>style.visibility</p:attrName>
                                        </p:attrNameLst>
                                      </p:cBhvr>
                                      <p:to>
                                        <p:strVal val="visible"/>
                                      </p:to>
                                    </p:set>
                                    <p:anim calcmode="lin" valueType="num">
                                      <p:cBhvr additive="base">
                                        <p:cTn id="41"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cBhvr additive="base">
                                        <p:cTn id="4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xEl>
                                              <p:pRg st="1" end="1"/>
                                            </p:txEl>
                                          </p:spTgt>
                                        </p:tgtEl>
                                        <p:attrNameLst>
                                          <p:attrName>style.visibility</p:attrName>
                                        </p:attrNameLst>
                                      </p:cBhvr>
                                      <p:to>
                                        <p:strVal val="visible"/>
                                      </p:to>
                                    </p:set>
                                    <p:anim calcmode="lin" valueType="num">
                                      <p:cBhvr additive="base">
                                        <p:cTn id="51" dur="500" fill="hold"/>
                                        <p:tgtEl>
                                          <p:spTgt spid="3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7">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7">
                                            <p:txEl>
                                              <p:pRg st="2" end="2"/>
                                            </p:txEl>
                                          </p:spTgt>
                                        </p:tgtEl>
                                        <p:attrNameLst>
                                          <p:attrName>style.visibility</p:attrName>
                                        </p:attrNameLst>
                                      </p:cBhvr>
                                      <p:to>
                                        <p:strVal val="visible"/>
                                      </p:to>
                                    </p:set>
                                    <p:anim calcmode="lin" valueType="num">
                                      <p:cBhvr additive="base">
                                        <p:cTn id="55"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F5F9-0C7B-48D5-88D0-96A3BC14DB7D}"/>
              </a:ext>
            </a:extLst>
          </p:cNvPr>
          <p:cNvSpPr>
            <a:spLocks noGrp="1"/>
          </p:cNvSpPr>
          <p:nvPr>
            <p:ph type="title"/>
          </p:nvPr>
        </p:nvSpPr>
        <p:spPr>
          <a:xfrm>
            <a:off x="907783" y="-152400"/>
            <a:ext cx="7886700" cy="1325563"/>
          </a:xfrm>
        </p:spPr>
        <p:txBody>
          <a:bodyPr/>
          <a:lstStyle/>
          <a:p>
            <a:r>
              <a:rPr lang="en-US" dirty="0"/>
              <a:t>Caregiving Strain - Comparisons</a:t>
            </a:r>
          </a:p>
        </p:txBody>
      </p:sp>
      <p:graphicFrame>
        <p:nvGraphicFramePr>
          <p:cNvPr id="4" name="Content Placeholder 3">
            <a:extLst>
              <a:ext uri="{FF2B5EF4-FFF2-40B4-BE49-F238E27FC236}">
                <a16:creationId xmlns:a16="http://schemas.microsoft.com/office/drawing/2014/main" id="{50F75DB4-A025-4540-B61A-9A1310DFF2ED}"/>
              </a:ext>
            </a:extLst>
          </p:cNvPr>
          <p:cNvGraphicFramePr>
            <a:graphicFrameLocks noGrp="1"/>
          </p:cNvGraphicFramePr>
          <p:nvPr>
            <p:ph idx="1"/>
            <p:extLst>
              <p:ext uri="{D42A27DB-BD31-4B8C-83A1-F6EECF244321}">
                <p14:modId xmlns:p14="http://schemas.microsoft.com/office/powerpoint/2010/main" val="2261527651"/>
              </p:ext>
            </p:extLst>
          </p:nvPr>
        </p:nvGraphicFramePr>
        <p:xfrm>
          <a:off x="685800" y="914400"/>
          <a:ext cx="7886700" cy="556768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955507465"/>
                    </a:ext>
                  </a:extLst>
                </a:gridCol>
                <a:gridCol w="1971675">
                  <a:extLst>
                    <a:ext uri="{9D8B030D-6E8A-4147-A177-3AD203B41FA5}">
                      <a16:colId xmlns:a16="http://schemas.microsoft.com/office/drawing/2014/main" val="3062607887"/>
                    </a:ext>
                  </a:extLst>
                </a:gridCol>
                <a:gridCol w="2152650">
                  <a:extLst>
                    <a:ext uri="{9D8B030D-6E8A-4147-A177-3AD203B41FA5}">
                      <a16:colId xmlns:a16="http://schemas.microsoft.com/office/drawing/2014/main" val="948223654"/>
                    </a:ext>
                  </a:extLst>
                </a:gridCol>
                <a:gridCol w="1790700">
                  <a:extLst>
                    <a:ext uri="{9D8B030D-6E8A-4147-A177-3AD203B41FA5}">
                      <a16:colId xmlns:a16="http://schemas.microsoft.com/office/drawing/2014/main" val="2487345917"/>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79783937"/>
                  </a:ext>
                </a:extLst>
              </a:tr>
              <a:tr h="370840">
                <a:tc>
                  <a:txBody>
                    <a:bodyPr/>
                    <a:lstStyle/>
                    <a:p>
                      <a:r>
                        <a:rPr lang="en-US" dirty="0"/>
                        <a:t>N = 43,099 community-dwelling adults (REGARDS)</a:t>
                      </a:r>
                    </a:p>
                  </a:txBody>
                  <a:tcPr/>
                </a:tc>
                <a:tc>
                  <a:txBody>
                    <a:bodyPr/>
                    <a:lstStyle/>
                    <a:p>
                      <a:r>
                        <a:rPr lang="en-US" dirty="0"/>
                        <a:t>N=13,270 community-dwelling adults</a:t>
                      </a:r>
                    </a:p>
                    <a:p>
                      <a:r>
                        <a:rPr lang="en-US" sz="1200" i="1" dirty="0"/>
                        <a:t>REGARDS Follow-up study </a:t>
                      </a:r>
                      <a:endParaRPr lang="en-US" sz="1200" dirty="0"/>
                    </a:p>
                  </a:txBody>
                  <a:tcPr/>
                </a:tc>
                <a:tc>
                  <a:txBody>
                    <a:bodyPr/>
                    <a:lstStyle/>
                    <a:p>
                      <a:r>
                        <a:rPr lang="en-US" dirty="0"/>
                        <a:t>N=2,126 </a:t>
                      </a:r>
                    </a:p>
                    <a:p>
                      <a:r>
                        <a:rPr lang="en-US" dirty="0"/>
                        <a:t>FT faculty age 55+, from 14 US medical schools</a:t>
                      </a:r>
                    </a:p>
                  </a:txBody>
                  <a:tcPr/>
                </a:tc>
                <a:tc>
                  <a:txBody>
                    <a:bodyPr/>
                    <a:lstStyle/>
                    <a:p>
                      <a:r>
                        <a:rPr lang="en-US" dirty="0"/>
                        <a:t>N=209 </a:t>
                      </a:r>
                    </a:p>
                    <a:p>
                      <a:r>
                        <a:rPr lang="en-US" dirty="0"/>
                        <a:t>FT/PT Hopkins DOM faculty</a:t>
                      </a:r>
                    </a:p>
                  </a:txBody>
                  <a:tcPr/>
                </a:tc>
                <a:extLst>
                  <a:ext uri="{0D108BD9-81ED-4DB2-BD59-A6C34878D82A}">
                    <a16:rowId xmlns:a16="http://schemas.microsoft.com/office/drawing/2014/main" val="1369627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12.0% CGs</a:t>
                      </a:r>
                    </a:p>
                  </a:txBody>
                  <a:tcPr/>
                </a:tc>
                <a:tc>
                  <a:txBody>
                    <a:bodyPr/>
                    <a:lstStyle/>
                    <a:p>
                      <a:r>
                        <a:rPr lang="en-US" dirty="0">
                          <a:solidFill>
                            <a:srgbClr val="FF0000"/>
                          </a:solidFill>
                        </a:rPr>
                        <a:t>12.4% CGs</a:t>
                      </a:r>
                    </a:p>
                  </a:txBody>
                  <a:tcPr/>
                </a:tc>
                <a:tc>
                  <a:txBody>
                    <a:bodyPr/>
                    <a:lstStyle/>
                    <a:p>
                      <a:r>
                        <a:rPr lang="en-US" dirty="0">
                          <a:solidFill>
                            <a:srgbClr val="FF0000"/>
                          </a:solidFill>
                        </a:rPr>
                        <a:t>19% CGs</a:t>
                      </a:r>
                    </a:p>
                  </a:txBody>
                  <a:tcPr/>
                </a:tc>
                <a:tc>
                  <a:txBody>
                    <a:bodyPr/>
                    <a:lstStyle/>
                    <a:p>
                      <a:r>
                        <a:rPr lang="en-US" dirty="0">
                          <a:solidFill>
                            <a:srgbClr val="FF0000"/>
                          </a:solidFill>
                        </a:rPr>
                        <a:t>36% CGs</a:t>
                      </a:r>
                    </a:p>
                    <a:p>
                      <a:r>
                        <a:rPr lang="en-US" i="1" dirty="0">
                          <a:solidFill>
                            <a:srgbClr val="FF0000"/>
                          </a:solidFill>
                        </a:rPr>
                        <a:t>+ 8% recently</a:t>
                      </a:r>
                    </a:p>
                    <a:p>
                      <a:r>
                        <a:rPr lang="en-US" i="1" dirty="0">
                          <a:solidFill>
                            <a:srgbClr val="FF0000"/>
                          </a:solidFill>
                        </a:rPr>
                        <a:t>+ 14% wishful</a:t>
                      </a:r>
                    </a:p>
                  </a:txBody>
                  <a:tcPr/>
                </a:tc>
                <a:extLst>
                  <a:ext uri="{0D108BD9-81ED-4DB2-BD59-A6C34878D82A}">
                    <a16:rowId xmlns:a16="http://schemas.microsoft.com/office/drawing/2014/main" val="2311703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CG </a:t>
                      </a:r>
                      <a:r>
                        <a:rPr lang="en-US" dirty="0" err="1"/>
                        <a:t>ave.</a:t>
                      </a:r>
                      <a:r>
                        <a:rPr lang="en-US" dirty="0"/>
                        <a:t> age = 63.5 </a:t>
                      </a:r>
                    </a:p>
                  </a:txBody>
                  <a:tcPr/>
                </a:tc>
                <a:tc>
                  <a:txBody>
                    <a:bodyPr/>
                    <a:lstStyle/>
                    <a:p>
                      <a:r>
                        <a:rPr lang="en-US" dirty="0"/>
                        <a:t>71.9</a:t>
                      </a:r>
                    </a:p>
                  </a:txBody>
                  <a:tcPr/>
                </a:tc>
                <a:tc>
                  <a:txBody>
                    <a:bodyPr/>
                    <a:lstStyle/>
                    <a:p>
                      <a:r>
                        <a:rPr lang="en-US" dirty="0"/>
                        <a:t>62.3</a:t>
                      </a:r>
                    </a:p>
                  </a:txBody>
                  <a:tcPr/>
                </a:tc>
                <a:tc>
                  <a:txBody>
                    <a:bodyPr/>
                    <a:lstStyle/>
                    <a:p>
                      <a:r>
                        <a:rPr lang="en-US" dirty="0"/>
                        <a:t>51.5 </a:t>
                      </a:r>
                      <a:br>
                        <a:rPr lang="en-US" dirty="0"/>
                      </a:br>
                      <a:r>
                        <a:rPr lang="en-US" sz="1000" i="1" dirty="0">
                          <a:highlight>
                            <a:srgbClr val="FFFF00"/>
                          </a:highlight>
                        </a:rPr>
                        <a:t>(current &amp; recent)</a:t>
                      </a:r>
                    </a:p>
                  </a:txBody>
                  <a:tcPr/>
                </a:tc>
                <a:extLst>
                  <a:ext uri="{0D108BD9-81ED-4DB2-BD59-A6C34878D82A}">
                    <a16:rowId xmlns:a16="http://schemas.microsoft.com/office/drawing/2014/main" val="1797179158"/>
                  </a:ext>
                </a:extLst>
              </a:tr>
              <a:tr h="370840">
                <a:tc>
                  <a:txBody>
                    <a:bodyPr/>
                    <a:lstStyle/>
                    <a:p>
                      <a:r>
                        <a:rPr lang="en-US" dirty="0"/>
                        <a:t>no strain:         33%</a:t>
                      </a:r>
                    </a:p>
                  </a:txBody>
                  <a:tcPr/>
                </a:tc>
                <a:tc>
                  <a:txBody>
                    <a:bodyPr/>
                    <a:lstStyle/>
                    <a:p>
                      <a:r>
                        <a:rPr lang="en-US" dirty="0"/>
                        <a:t>29%</a:t>
                      </a:r>
                    </a:p>
                  </a:txBody>
                  <a:tcPr/>
                </a:tc>
                <a:tc>
                  <a:txBody>
                    <a:bodyPr/>
                    <a:lstStyle/>
                    <a:p>
                      <a:r>
                        <a:rPr lang="en-US" dirty="0"/>
                        <a:t>9.8%</a:t>
                      </a:r>
                    </a:p>
                  </a:txBody>
                  <a:tcPr/>
                </a:tc>
                <a:tc>
                  <a:txBody>
                    <a:bodyPr/>
                    <a:lstStyle/>
                    <a:p>
                      <a:r>
                        <a:rPr lang="en-US" dirty="0"/>
                        <a:t>6.5%</a:t>
                      </a:r>
                    </a:p>
                  </a:txBody>
                  <a:tcPr/>
                </a:tc>
                <a:extLst>
                  <a:ext uri="{0D108BD9-81ED-4DB2-BD59-A6C34878D82A}">
                    <a16:rowId xmlns:a16="http://schemas.microsoft.com/office/drawing/2014/main" val="1632896421"/>
                  </a:ext>
                </a:extLst>
              </a:tr>
              <a:tr h="370840">
                <a:tc>
                  <a:txBody>
                    <a:bodyPr/>
                    <a:lstStyle/>
                    <a:p>
                      <a:r>
                        <a:rPr lang="en-US" dirty="0"/>
                        <a:t>some strain:    49%</a:t>
                      </a:r>
                    </a:p>
                  </a:txBody>
                  <a:tcPr/>
                </a:tc>
                <a:tc>
                  <a:txBody>
                    <a:bodyPr/>
                    <a:lstStyle/>
                    <a:p>
                      <a:r>
                        <a:rPr lang="en-US" dirty="0"/>
                        <a:t>52%</a:t>
                      </a:r>
                    </a:p>
                  </a:txBody>
                  <a:tcPr/>
                </a:tc>
                <a:tc>
                  <a:txBody>
                    <a:bodyPr/>
                    <a:lstStyle/>
                    <a:p>
                      <a:r>
                        <a:rPr lang="en-US" dirty="0"/>
                        <a:t>68.6%</a:t>
                      </a:r>
                    </a:p>
                  </a:txBody>
                  <a:tcPr/>
                </a:tc>
                <a:tc>
                  <a:txBody>
                    <a:bodyPr/>
                    <a:lstStyle/>
                    <a:p>
                      <a:r>
                        <a:rPr lang="en-US" dirty="0">
                          <a:solidFill>
                            <a:srgbClr val="00B050"/>
                          </a:solidFill>
                        </a:rPr>
                        <a:t>61%</a:t>
                      </a:r>
                    </a:p>
                  </a:txBody>
                  <a:tcPr/>
                </a:tc>
                <a:extLst>
                  <a:ext uri="{0D108BD9-81ED-4DB2-BD59-A6C34878D82A}">
                    <a16:rowId xmlns:a16="http://schemas.microsoft.com/office/drawing/2014/main" val="3783844325"/>
                  </a:ext>
                </a:extLst>
              </a:tr>
              <a:tr h="370840">
                <a:tc>
                  <a:txBody>
                    <a:bodyPr/>
                    <a:lstStyle/>
                    <a:p>
                      <a:r>
                        <a:rPr lang="en-US" dirty="0"/>
                        <a:t>a lot of strain: 18%</a:t>
                      </a:r>
                    </a:p>
                  </a:txBody>
                  <a:tcPr/>
                </a:tc>
                <a:tc>
                  <a:txBody>
                    <a:bodyPr/>
                    <a:lstStyle/>
                    <a:p>
                      <a:r>
                        <a:rPr lang="en-US" dirty="0"/>
                        <a:t>19%</a:t>
                      </a:r>
                    </a:p>
                  </a:txBody>
                  <a:tcPr/>
                </a:tc>
                <a:tc>
                  <a:txBody>
                    <a:bodyPr/>
                    <a:lstStyle/>
                    <a:p>
                      <a:r>
                        <a:rPr lang="en-US" dirty="0"/>
                        <a:t>21.6%</a:t>
                      </a:r>
                    </a:p>
                  </a:txBody>
                  <a:tcPr/>
                </a:tc>
                <a:tc>
                  <a:txBody>
                    <a:bodyPr/>
                    <a:lstStyle/>
                    <a:p>
                      <a:r>
                        <a:rPr lang="en-US" dirty="0">
                          <a:solidFill>
                            <a:srgbClr val="00B050"/>
                          </a:solidFill>
                        </a:rPr>
                        <a:t>33%</a:t>
                      </a:r>
                    </a:p>
                  </a:txBody>
                  <a:tcPr/>
                </a:tc>
                <a:extLst>
                  <a:ext uri="{0D108BD9-81ED-4DB2-BD59-A6C34878D82A}">
                    <a16:rowId xmlns:a16="http://schemas.microsoft.com/office/drawing/2014/main" val="3792086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Roth DL, Perkins M, Wadley VG, Temple EM, Haley WE. Family caregiving and emotional strain: associations with quality of life in a large national sample of middle-aged and older adults. </a:t>
                      </a:r>
                      <a:r>
                        <a:rPr lang="en-US" sz="1000" i="1" dirty="0"/>
                        <a:t>Quality of Life Research</a:t>
                      </a:r>
                      <a:r>
                        <a:rPr lang="en-US" sz="1000" dirty="0"/>
                        <a:t>. 2009;18(6):679–88.</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Roth DL, Haley WE, Rhodes JD, Sheehan OC, Huang J et al. Transitions to family caregiving: Enrolling incident caregivers and matched non-caregiving controls from a population-based study. </a:t>
                      </a:r>
                      <a:r>
                        <a:rPr lang="en-US" sz="1000" i="1" dirty="0"/>
                        <a:t>Aging Clinical and Experimental Research.</a:t>
                      </a:r>
                      <a:r>
                        <a:rPr lang="en-US" sz="1000" dirty="0"/>
                        <a:t> 2020;32(9):1829-1838.</a:t>
                      </a:r>
                    </a:p>
                    <a:p>
                      <a:endParaRPr lang="en-US" sz="1000" dirty="0"/>
                    </a:p>
                  </a:txBody>
                  <a:tcPr/>
                </a:tc>
                <a:tc>
                  <a:txBody>
                    <a:bodyPr/>
                    <a:lstStyle/>
                    <a:p>
                      <a:pPr marR="0" lvl="0">
                        <a:spcBef>
                          <a:spcPts val="0"/>
                        </a:spcBef>
                        <a:spcAft>
                          <a:spcPts val="0"/>
                        </a:spcAft>
                        <a:buSzPts val="1100"/>
                      </a:pPr>
                      <a:r>
                        <a:rPr lang="en-US" sz="1000" dirty="0">
                          <a:latin typeface="+mn-lt"/>
                          <a:ea typeface="Times New Roman" panose="02020603050405020304" pitchFamily="18" charset="0"/>
                        </a:rPr>
                        <a:t>Skarupski KA, Roth DL, Durso SC. Prevalence of caregiving and high caregiving strain among late-career medical school faculty members: </a:t>
                      </a:r>
                    </a:p>
                    <a:p>
                      <a:pPr marR="0" lvl="0">
                        <a:spcBef>
                          <a:spcPts val="0"/>
                        </a:spcBef>
                        <a:spcAft>
                          <a:spcPts val="0"/>
                        </a:spcAft>
                        <a:buSzPts val="1100"/>
                      </a:pPr>
                      <a:r>
                        <a:rPr lang="en-US" sz="1000" dirty="0">
                          <a:latin typeface="+mn-lt"/>
                          <a:ea typeface="Times New Roman" panose="02020603050405020304" pitchFamily="18" charset="0"/>
                        </a:rPr>
                        <a:t>Workforce, policy, and faculty development implications</a:t>
                      </a:r>
                      <a:r>
                        <a:rPr lang="en-US" sz="1000" i="1" dirty="0">
                          <a:latin typeface="+mn-lt"/>
                          <a:ea typeface="Times New Roman" panose="02020603050405020304" pitchFamily="18" charset="0"/>
                        </a:rPr>
                        <a:t>. Human Resources for Health. </a:t>
                      </a:r>
                      <a:r>
                        <a:rPr lang="en-US" sz="1000" dirty="0">
                          <a:latin typeface="+mn-lt"/>
                          <a:ea typeface="Times New Roman" panose="02020603050405020304" pitchFamily="18" charset="0"/>
                        </a:rPr>
                        <a:t>19 March 2021. </a:t>
                      </a:r>
                      <a:r>
                        <a:rPr lang="en-US" sz="1000" dirty="0">
                          <a:latin typeface="+mn-lt"/>
                        </a:rPr>
                        <a:t>DOI:10.1186/s12960-021-00582-3.</a:t>
                      </a:r>
                      <a:endParaRPr lang="en-US" sz="1000" dirty="0">
                        <a:latin typeface="+mn-lt"/>
                        <a:ea typeface="Times New Roman" panose="02020603050405020304" pitchFamily="18" charset="0"/>
                      </a:endParaRPr>
                    </a:p>
                    <a:p>
                      <a:endParaRPr 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Johns Hopkins University Survey of Caregiving Resources: Faculty Awareness and Access, Department of Medicine Faculty, October 2022. David Roth, Chris Durso, Kim Skarupski, Erica Twardzik, Tim Sanders, Vishal Sekhon</a:t>
                      </a:r>
                    </a:p>
                  </a:txBody>
                  <a:tcPr/>
                </a:tc>
                <a:extLst>
                  <a:ext uri="{0D108BD9-81ED-4DB2-BD59-A6C34878D82A}">
                    <a16:rowId xmlns:a16="http://schemas.microsoft.com/office/drawing/2014/main" val="1924375361"/>
                  </a:ext>
                </a:extLst>
              </a:tr>
            </a:tbl>
          </a:graphicData>
        </a:graphic>
      </p:graphicFrame>
      <p:sp>
        <p:nvSpPr>
          <p:cNvPr id="5" name="TextBox 4">
            <a:extLst>
              <a:ext uri="{FF2B5EF4-FFF2-40B4-BE49-F238E27FC236}">
                <a16:creationId xmlns:a16="http://schemas.microsoft.com/office/drawing/2014/main" id="{B7ACEAC0-C902-4302-A6F9-E8C6AA801EED}"/>
              </a:ext>
            </a:extLst>
          </p:cNvPr>
          <p:cNvSpPr txBox="1"/>
          <p:nvPr/>
        </p:nvSpPr>
        <p:spPr>
          <a:xfrm>
            <a:off x="1905000" y="4419600"/>
            <a:ext cx="7162800" cy="461665"/>
          </a:xfrm>
          <a:prstGeom prst="rect">
            <a:avLst/>
          </a:prstGeom>
          <a:noFill/>
          <a:ln>
            <a:noFill/>
          </a:ln>
        </p:spPr>
        <p:txBody>
          <a:bodyPr wrap="square" rtlCol="0">
            <a:spAutoFit/>
          </a:bodyPr>
          <a:lstStyle/>
          <a:p>
            <a:r>
              <a:rPr lang="en-US" dirty="0">
                <a:highlight>
                  <a:srgbClr val="FEFCA2"/>
                </a:highlight>
                <a:latin typeface="+mn-lt"/>
              </a:rPr>
              <a:t>67%		     71%		      91%	       94%</a:t>
            </a:r>
          </a:p>
        </p:txBody>
      </p:sp>
    </p:spTree>
    <p:extLst>
      <p:ext uri="{BB962C8B-B14F-4D97-AF65-F5344CB8AC3E}">
        <p14:creationId xmlns:p14="http://schemas.microsoft.com/office/powerpoint/2010/main" val="1652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B971-FB22-4568-A3E9-FDF5794EAEBB}"/>
              </a:ext>
            </a:extLst>
          </p:cNvPr>
          <p:cNvSpPr>
            <a:spLocks noGrp="1"/>
          </p:cNvSpPr>
          <p:nvPr>
            <p:ph type="title"/>
          </p:nvPr>
        </p:nvSpPr>
        <p:spPr>
          <a:xfrm>
            <a:off x="377301" y="304800"/>
            <a:ext cx="6937900" cy="1143000"/>
          </a:xfrm>
        </p:spPr>
        <p:txBody>
          <a:bodyPr/>
          <a:lstStyle/>
          <a:p>
            <a:r>
              <a:rPr lang="en-US" dirty="0"/>
              <a:t>Our Goals: to </a:t>
            </a:r>
            <a:r>
              <a:rPr lang="en-US" dirty="0">
                <a:highlight>
                  <a:srgbClr val="FFFF00"/>
                </a:highlight>
              </a:rPr>
              <a:t>inform</a:t>
            </a:r>
            <a:r>
              <a:rPr lang="en-US" dirty="0"/>
              <a:t>, inspire, </a:t>
            </a:r>
            <a:br>
              <a:rPr lang="en-US" dirty="0"/>
            </a:br>
            <a:r>
              <a:rPr lang="en-US" dirty="0"/>
              <a:t>and invite you…</a:t>
            </a:r>
            <a:br>
              <a:rPr lang="en-US" dirty="0"/>
            </a:br>
            <a:br>
              <a:rPr lang="en-US" dirty="0"/>
            </a:br>
            <a:r>
              <a:rPr lang="en-US" dirty="0"/>
              <a:t>	</a:t>
            </a:r>
            <a:endParaRPr lang="en-US" sz="2400" dirty="0"/>
          </a:p>
        </p:txBody>
      </p:sp>
      <p:sp>
        <p:nvSpPr>
          <p:cNvPr id="3" name="Content Placeholder 2">
            <a:extLst>
              <a:ext uri="{FF2B5EF4-FFF2-40B4-BE49-F238E27FC236}">
                <a16:creationId xmlns:a16="http://schemas.microsoft.com/office/drawing/2014/main" id="{818EDC3C-3D81-4CE8-908B-9B28F1332266}"/>
              </a:ext>
            </a:extLst>
          </p:cNvPr>
          <p:cNvSpPr>
            <a:spLocks noGrp="1"/>
          </p:cNvSpPr>
          <p:nvPr>
            <p:ph idx="1"/>
          </p:nvPr>
        </p:nvSpPr>
        <p:spPr>
          <a:xfrm>
            <a:off x="685800" y="2025958"/>
            <a:ext cx="7772400" cy="4114800"/>
          </a:xfrm>
        </p:spPr>
        <p:txBody>
          <a:bodyPr/>
          <a:lstStyle/>
          <a:p>
            <a:r>
              <a:rPr lang="en-US" dirty="0">
                <a:highlight>
                  <a:srgbClr val="FFFF00"/>
                </a:highlight>
              </a:rPr>
              <a:t>Creating a sense of urgency </a:t>
            </a:r>
            <a:r>
              <a:rPr lang="en-US" dirty="0">
                <a:solidFill>
                  <a:srgbClr val="FF0000"/>
                </a:solidFill>
                <a:highlight>
                  <a:srgbClr val="FFFF00"/>
                </a:highlight>
              </a:rPr>
              <a:t>?</a:t>
            </a:r>
          </a:p>
          <a:p>
            <a:r>
              <a:rPr lang="en-US" dirty="0"/>
              <a:t>Guiding coalition</a:t>
            </a:r>
          </a:p>
          <a:p>
            <a:r>
              <a:rPr lang="en-US" dirty="0"/>
              <a:t>Vision and strategy</a:t>
            </a:r>
          </a:p>
          <a:p>
            <a:r>
              <a:rPr lang="en-US" dirty="0"/>
              <a:t>Communicating the vision</a:t>
            </a:r>
          </a:p>
          <a:p>
            <a:r>
              <a:rPr lang="en-US" dirty="0"/>
              <a:t>Identify obstacles (empowering people) </a:t>
            </a:r>
          </a:p>
          <a:p>
            <a:r>
              <a:rPr lang="en-US" dirty="0"/>
              <a:t>Generating short-term wins</a:t>
            </a:r>
          </a:p>
          <a:p>
            <a:r>
              <a:rPr lang="en-US" dirty="0"/>
              <a:t>Sustaining change</a:t>
            </a:r>
          </a:p>
          <a:p>
            <a:r>
              <a:rPr lang="en-US" dirty="0"/>
              <a:t>Institutionalizing/anchoring the change</a:t>
            </a:r>
          </a:p>
        </p:txBody>
      </p:sp>
      <p:sp>
        <p:nvSpPr>
          <p:cNvPr id="6" name="Slide Number Placeholder 5">
            <a:extLst>
              <a:ext uri="{FF2B5EF4-FFF2-40B4-BE49-F238E27FC236}">
                <a16:creationId xmlns:a16="http://schemas.microsoft.com/office/drawing/2014/main" id="{DE2F4C4C-53FF-4078-AA43-EF9995BADAC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610A4F-817E-4462-AAC2-73D732CE64BD}"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sp>
        <p:nvSpPr>
          <p:cNvPr id="7" name="TextBox 6">
            <a:extLst>
              <a:ext uri="{FF2B5EF4-FFF2-40B4-BE49-F238E27FC236}">
                <a16:creationId xmlns:a16="http://schemas.microsoft.com/office/drawing/2014/main" id="{4F49CADB-D405-4F64-8DB9-8074CC3D71D1}"/>
              </a:ext>
            </a:extLst>
          </p:cNvPr>
          <p:cNvSpPr txBox="1"/>
          <p:nvPr/>
        </p:nvSpPr>
        <p:spPr>
          <a:xfrm>
            <a:off x="609600" y="1581090"/>
            <a:ext cx="853440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(on a modest ‘</a:t>
            </a:r>
            <a:r>
              <a:rPr kumimoji="0" lang="en-US" sz="2000" b="0" i="0" u="sng"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Organizational </a:t>
            </a:r>
            <a:r>
              <a:rPr kumimoji="0" lang="en-US" sz="2000" b="0" i="0" u="sng" strike="noStrike" kern="1200" cap="none" spc="0" normalizeH="0" baseline="0" noProof="0" dirty="0" err="1">
                <a:ln>
                  <a:noFill/>
                </a:ln>
                <a:solidFill>
                  <a:srgbClr val="000000"/>
                </a:solidFill>
                <a:effectLst/>
                <a:uLnTx/>
                <a:uFillTx/>
                <a:latin typeface="Arial"/>
                <a:ea typeface="ＭＳ Ｐゴシック" panose="020B0600070205080204" pitchFamily="34" charset="-128"/>
                <a:cs typeface="+mn-cs"/>
              </a:rPr>
              <a:t>Changy</a:t>
            </a:r>
            <a:r>
              <a:rPr kumimoji="0" lang="en-US" sz="20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thingy, Kotter, 2011, 2012)</a:t>
            </a:r>
          </a:p>
        </p:txBody>
      </p:sp>
      <p:pic>
        <p:nvPicPr>
          <p:cNvPr id="8" name="Picture 7">
            <a:extLst>
              <a:ext uri="{FF2B5EF4-FFF2-40B4-BE49-F238E27FC236}">
                <a16:creationId xmlns:a16="http://schemas.microsoft.com/office/drawing/2014/main" id="{59B28CFF-49D5-4923-AA65-4F08C5B234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28002" y="2025958"/>
            <a:ext cx="1174398" cy="1057275"/>
          </a:xfrm>
          <a:prstGeom prst="rect">
            <a:avLst/>
          </a:prstGeom>
        </p:spPr>
      </p:pic>
    </p:spTree>
    <p:extLst>
      <p:ext uri="{BB962C8B-B14F-4D97-AF65-F5344CB8AC3E}">
        <p14:creationId xmlns:p14="http://schemas.microsoft.com/office/powerpoint/2010/main" val="2946430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D10D-7436-4285-8DA0-8D5ACE22B490}"/>
              </a:ext>
            </a:extLst>
          </p:cNvPr>
          <p:cNvSpPr>
            <a:spLocks noGrp="1"/>
          </p:cNvSpPr>
          <p:nvPr>
            <p:ph type="title"/>
          </p:nvPr>
        </p:nvSpPr>
        <p:spPr/>
        <p:txBody>
          <a:bodyPr/>
          <a:lstStyle/>
          <a:p>
            <a:r>
              <a:rPr lang="en-US" dirty="0"/>
              <a:t>III. Caregiving Resources</a:t>
            </a:r>
          </a:p>
        </p:txBody>
      </p:sp>
      <p:sp>
        <p:nvSpPr>
          <p:cNvPr id="3" name="Content Placeholder 2">
            <a:extLst>
              <a:ext uri="{FF2B5EF4-FFF2-40B4-BE49-F238E27FC236}">
                <a16:creationId xmlns:a16="http://schemas.microsoft.com/office/drawing/2014/main" id="{C85F074D-ABB5-4CF1-98B8-A76C8968743E}"/>
              </a:ext>
            </a:extLst>
          </p:cNvPr>
          <p:cNvSpPr>
            <a:spLocks noGrp="1"/>
          </p:cNvSpPr>
          <p:nvPr>
            <p:ph idx="1"/>
          </p:nvPr>
        </p:nvSpPr>
        <p:spPr/>
        <p:txBody>
          <a:bodyPr/>
          <a:lstStyle/>
          <a:p>
            <a:pPr marL="0" indent="0">
              <a:buNone/>
            </a:pPr>
            <a:r>
              <a:rPr lang="en-US" sz="1800" i="1" dirty="0"/>
              <a:t> </a:t>
            </a:r>
            <a:endParaRPr lang="en-US" dirty="0"/>
          </a:p>
        </p:txBody>
      </p:sp>
      <p:sp>
        <p:nvSpPr>
          <p:cNvPr id="6" name="Slide Number Placeholder 5">
            <a:extLst>
              <a:ext uri="{FF2B5EF4-FFF2-40B4-BE49-F238E27FC236}">
                <a16:creationId xmlns:a16="http://schemas.microsoft.com/office/drawing/2014/main" id="{DAA4CDFA-94AC-443E-B7B3-A037FCA5EDB7}"/>
              </a:ext>
            </a:extLst>
          </p:cNvPr>
          <p:cNvSpPr>
            <a:spLocks noGrp="1"/>
          </p:cNvSpPr>
          <p:nvPr>
            <p:ph type="sldNum" sz="quarter" idx="12"/>
          </p:nvPr>
        </p:nvSpPr>
        <p:spPr/>
        <p:txBody>
          <a:bodyPr/>
          <a:lstStyle/>
          <a:p>
            <a:pPr>
              <a:defRPr/>
            </a:pPr>
            <a:fld id="{7A610A4F-817E-4462-AAC2-73D732CE64BD}" type="slidenum">
              <a:rPr lang="en-US" altLang="en-US" smtClean="0"/>
              <a:pPr>
                <a:defRPr/>
              </a:pPr>
              <a:t>35</a:t>
            </a:fld>
            <a:endParaRPr lang="en-US" altLang="en-US">
              <a:solidFill>
                <a:srgbClr val="002C77"/>
              </a:solidFill>
            </a:endParaRPr>
          </a:p>
        </p:txBody>
      </p:sp>
    </p:spTree>
    <p:extLst>
      <p:ext uri="{BB962C8B-B14F-4D97-AF65-F5344CB8AC3E}">
        <p14:creationId xmlns:p14="http://schemas.microsoft.com/office/powerpoint/2010/main" val="2953804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5CEB054-C1C3-44CE-A0F2-D14B6F5BEFFF}"/>
              </a:ext>
            </a:extLst>
          </p:cNvPr>
          <p:cNvSpPr>
            <a:spLocks noGrp="1"/>
          </p:cNvSpPr>
          <p:nvPr>
            <p:ph type="sldNum" sz="quarter" idx="12"/>
          </p:nvPr>
        </p:nvSpPr>
        <p:spPr/>
        <p:txBody>
          <a:bodyPr/>
          <a:lstStyle/>
          <a:p>
            <a:pPr>
              <a:defRPr/>
            </a:pPr>
            <a:fld id="{7A610A4F-817E-4462-AAC2-73D732CE64BD}" type="slidenum">
              <a:rPr lang="en-US" altLang="en-US" smtClean="0"/>
              <a:pPr>
                <a:defRPr/>
              </a:pPr>
              <a:t>36</a:t>
            </a:fld>
            <a:endParaRPr lang="en-US" altLang="en-US">
              <a:solidFill>
                <a:srgbClr val="002C77"/>
              </a:solidFill>
            </a:endParaRPr>
          </a:p>
        </p:txBody>
      </p:sp>
      <p:graphicFrame>
        <p:nvGraphicFramePr>
          <p:cNvPr id="11" name="Table 10">
            <a:extLst>
              <a:ext uri="{FF2B5EF4-FFF2-40B4-BE49-F238E27FC236}">
                <a16:creationId xmlns:a16="http://schemas.microsoft.com/office/drawing/2014/main" id="{196CFA64-549B-4DC7-AEE2-6ACB8C7B90F1}"/>
              </a:ext>
            </a:extLst>
          </p:cNvPr>
          <p:cNvGraphicFramePr>
            <a:graphicFrameLocks noGrp="1"/>
          </p:cNvGraphicFramePr>
          <p:nvPr>
            <p:extLst>
              <p:ext uri="{D42A27DB-BD31-4B8C-83A1-F6EECF244321}">
                <p14:modId xmlns:p14="http://schemas.microsoft.com/office/powerpoint/2010/main" val="3220091787"/>
              </p:ext>
            </p:extLst>
          </p:nvPr>
        </p:nvGraphicFramePr>
        <p:xfrm>
          <a:off x="228600" y="235307"/>
          <a:ext cx="7315200" cy="6238485"/>
        </p:xfrm>
        <a:graphic>
          <a:graphicData uri="http://schemas.openxmlformats.org/drawingml/2006/table">
            <a:tbl>
              <a:tblPr firstRow="1" firstCol="1" bandRow="1"/>
              <a:tblGrid>
                <a:gridCol w="3457107">
                  <a:extLst>
                    <a:ext uri="{9D8B030D-6E8A-4147-A177-3AD203B41FA5}">
                      <a16:colId xmlns:a16="http://schemas.microsoft.com/office/drawing/2014/main" val="2355125827"/>
                    </a:ext>
                  </a:extLst>
                </a:gridCol>
                <a:gridCol w="668736">
                  <a:extLst>
                    <a:ext uri="{9D8B030D-6E8A-4147-A177-3AD203B41FA5}">
                      <a16:colId xmlns:a16="http://schemas.microsoft.com/office/drawing/2014/main" val="3723775833"/>
                    </a:ext>
                  </a:extLst>
                </a:gridCol>
                <a:gridCol w="617295">
                  <a:extLst>
                    <a:ext uri="{9D8B030D-6E8A-4147-A177-3AD203B41FA5}">
                      <a16:colId xmlns:a16="http://schemas.microsoft.com/office/drawing/2014/main" val="3588112998"/>
                    </a:ext>
                  </a:extLst>
                </a:gridCol>
                <a:gridCol w="617295">
                  <a:extLst>
                    <a:ext uri="{9D8B030D-6E8A-4147-A177-3AD203B41FA5}">
                      <a16:colId xmlns:a16="http://schemas.microsoft.com/office/drawing/2014/main" val="2418564062"/>
                    </a:ext>
                  </a:extLst>
                </a:gridCol>
                <a:gridCol w="823060">
                  <a:extLst>
                    <a:ext uri="{9D8B030D-6E8A-4147-A177-3AD203B41FA5}">
                      <a16:colId xmlns:a16="http://schemas.microsoft.com/office/drawing/2014/main" val="3356420014"/>
                    </a:ext>
                  </a:extLst>
                </a:gridCol>
                <a:gridCol w="1131707">
                  <a:extLst>
                    <a:ext uri="{9D8B030D-6E8A-4147-A177-3AD203B41FA5}">
                      <a16:colId xmlns:a16="http://schemas.microsoft.com/office/drawing/2014/main" val="362192764"/>
                    </a:ext>
                  </a:extLst>
                </a:gridCol>
              </a:tblGrid>
              <a:tr h="396168">
                <a:tc gridSpan="6">
                  <a:txBody>
                    <a:bodyPr/>
                    <a:lstStyle/>
                    <a:p>
                      <a:pPr marL="0" marR="0" algn="l">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Table 4. Hopkins Resources, by Current &amp; Recent Caregivers Combined (n=92)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1066275"/>
                  </a:ext>
                </a:extLst>
              </a:tr>
              <a:tr h="1089977">
                <a:tc>
                  <a:txBody>
                    <a:bodyPr/>
                    <a:lstStyle/>
                    <a:p>
                      <a:pPr marL="0" marR="0" algn="l">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Yes, I am aware of this resource</a:t>
                      </a:r>
                    </a:p>
                    <a:p>
                      <a:pPr marL="0" marR="0" algn="l">
                        <a:lnSpc>
                          <a:spcPct val="107000"/>
                        </a:lnSpc>
                        <a:spcBef>
                          <a:spcPts val="0"/>
                        </a:spcBef>
                        <a:spcAft>
                          <a:spcPts val="800"/>
                        </a:spcAft>
                      </a:pPr>
                      <a:r>
                        <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Yes, I have used this resource</a:t>
                      </a:r>
                    </a:p>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a:effectLst/>
                          <a:latin typeface="Calibri" panose="020F0502020204030204" pitchFamily="34" charset="0"/>
                          <a:ea typeface="Calibri" panose="020F0502020204030204" pitchFamily="34" charset="0"/>
                          <a:cs typeface="Times New Roman" panose="02020603050405020304" pitchFamily="18" charset="0"/>
                        </a:rPr>
                        <a:t>Yes, I am  currently using this resource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Do you anticipate using this resource in the near future?</a:t>
                      </a:r>
                    </a:p>
                    <a:p>
                      <a:pPr marL="0" marR="0" algn="l">
                        <a:lnSpc>
                          <a:spcPct val="107000"/>
                        </a:lnSpc>
                        <a:spcBef>
                          <a:spcPts val="0"/>
                        </a:spcBef>
                        <a:spcAft>
                          <a:spcPts val="800"/>
                        </a:spcAft>
                      </a:pPr>
                      <a:r>
                        <a:rPr lang="en-US" sz="700" b="1" i="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700" b="1" i="1" dirty="0">
                          <a:effectLst/>
                          <a:latin typeface="Calibri" panose="020F0502020204030204" pitchFamily="34" charset="0"/>
                          <a:ea typeface="Calibri" panose="020F0502020204030204" pitchFamily="34" charset="0"/>
                          <a:cs typeface="Times New Roman" panose="02020603050405020304" pitchFamily="18" charset="0"/>
                        </a:rPr>
                        <a:t>No</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700" b="1" i="1" dirty="0">
                          <a:effectLst/>
                          <a:latin typeface="Calibri" panose="020F0502020204030204" pitchFamily="34" charset="0"/>
                          <a:ea typeface="Calibri" panose="020F0502020204030204" pitchFamily="34" charset="0"/>
                          <a:cs typeface="Times New Roman" panose="02020603050405020304" pitchFamily="18" charset="0"/>
                        </a:rPr>
                        <a:t>Not sure</a:t>
                      </a: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If you have used this resource, please rate your satisfaction on a 1-5 scale where 1 is very dissatisfied and 5 is very satisfied.</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939784"/>
                  </a:ext>
                </a:extLst>
              </a:tr>
              <a:tr h="922326">
                <a:tc>
                  <a:txBody>
                    <a:bodyPr/>
                    <a:lstStyle/>
                    <a:p>
                      <a:pPr marL="0" marR="0" algn="l">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Backup Care: Reduced fees for in-home care through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Care@Work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 (33.0)</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(16.7)</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(20.0)</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(10.0)</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 (43.3)</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 (46.7)</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3.9 (0.9)</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n=9</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818955"/>
                  </a:ext>
                </a:extLst>
              </a:tr>
              <a:tr h="922326">
                <a:tc>
                  <a:txBody>
                    <a:bodyPr/>
                    <a:lstStyle/>
                    <a:p>
                      <a:pPr marL="0" marR="0" algn="l">
                        <a:lnSpc>
                          <a:spcPct val="107000"/>
                        </a:lnSpc>
                        <a:spcBef>
                          <a:spcPts val="0"/>
                        </a:spcBef>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MySupport</a:t>
                      </a:r>
                      <a:r>
                        <a:rPr lang="en-US" sz="1600" dirty="0">
                          <a:effectLst/>
                          <a:latin typeface="Calibri" panose="020F0502020204030204" pitchFamily="34" charset="0"/>
                          <a:ea typeface="Calibri" panose="020F0502020204030204" pitchFamily="34" charset="0"/>
                          <a:cs typeface="Times New Roman" panose="02020603050405020304" pitchFamily="18" charset="0"/>
                        </a:rPr>
                        <a:t>:  Up to 5 in-person counseling sessions via telephone</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28 (31.5)</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8 (28.6)</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 (12.5)</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(3.6)</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15 (53.6)</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 (42.9)</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 (1.0)</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n=10</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856039"/>
                  </a:ext>
                </a:extLst>
              </a:tr>
              <a:tr h="659247">
                <a:tc>
                  <a:txBody>
                    <a:bodyPr/>
                    <a:lstStyle/>
                    <a:p>
                      <a:pPr marL="0" marR="0" algn="l">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Lifemart:  Employee discounts for senior care products</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7 (7.8)</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 (28.6)</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 (42.9)</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4 (57.1)</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 (--)</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n=1</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951845"/>
                  </a:ext>
                </a:extLst>
              </a:tr>
              <a:tr h="659247">
                <a:tc>
                  <a:txBody>
                    <a:bodyPr/>
                    <a:lstStyle/>
                    <a:p>
                      <a:pPr marL="0" marR="0" algn="l">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Dependent Care Flexible Spending Accounts</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64 (72.7)</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28 (43.8)</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9 (32.1)</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 (18.8)</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33 (51.6)</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19 (29.7)</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3.8 (1.0)</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n=43</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106310"/>
                  </a:ext>
                </a:extLst>
              </a:tr>
              <a:tr h="659247">
                <a:tc>
                  <a:txBody>
                    <a:bodyPr/>
                    <a:lstStyle/>
                    <a:p>
                      <a:pPr marL="0" marR="0" algn="l">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Hopkins-assisted referrals to external agencies such as Area Agencies on Aging and Eldercare Locator</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 (12.5)</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4 (36.4)</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 (25.0)</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 (18.2)</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5 (45.5)</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4 (36.4)</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3.8 (1.9)</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n=4</a:t>
                      </a: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22633"/>
                  </a:ext>
                </a:extLst>
              </a:tr>
              <a:tr h="234201">
                <a:tc gridSpan="6">
                  <a:txBody>
                    <a:bodyPr/>
                    <a:lstStyle/>
                    <a:p>
                      <a:pPr marL="0" marR="0" algn="l">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915" marR="40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2068563"/>
                  </a:ext>
                </a:extLst>
              </a:tr>
            </a:tbl>
          </a:graphicData>
        </a:graphic>
      </p:graphicFrame>
      <p:sp>
        <p:nvSpPr>
          <p:cNvPr id="12" name="TextBox 11">
            <a:extLst>
              <a:ext uri="{FF2B5EF4-FFF2-40B4-BE49-F238E27FC236}">
                <a16:creationId xmlns:a16="http://schemas.microsoft.com/office/drawing/2014/main" id="{1AA3E7E1-322F-4203-9581-6A1FA93CEE84}"/>
              </a:ext>
            </a:extLst>
          </p:cNvPr>
          <p:cNvSpPr txBox="1"/>
          <p:nvPr/>
        </p:nvSpPr>
        <p:spPr>
          <a:xfrm>
            <a:off x="762000" y="2667000"/>
            <a:ext cx="7620000" cy="2308324"/>
          </a:xfrm>
          <a:prstGeom prst="rect">
            <a:avLst/>
          </a:prstGeom>
          <a:solidFill>
            <a:schemeClr val="bg1"/>
          </a:solidFill>
          <a:ln>
            <a:solidFill>
              <a:srgbClr val="FF0000"/>
            </a:solidFill>
          </a:ln>
        </p:spPr>
        <p:txBody>
          <a:bodyPr wrap="squar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Other (specify): Freq = 1 each for: Care.com; case manager at geriatrics clinic; Healthcare FSA; hired in-home help; </a:t>
            </a:r>
          </a:p>
          <a:p>
            <a:r>
              <a:rPr lang="en-US" dirty="0">
                <a:latin typeface="Calibri" panose="020F0502020204030204" pitchFamily="34" charset="0"/>
                <a:ea typeface="Calibri" panose="020F0502020204030204" pitchFamily="34" charset="0"/>
                <a:cs typeface="Times New Roman" panose="02020603050405020304" pitchFamily="18" charset="0"/>
              </a:rPr>
              <a:t>Hopkins Home Care; JHHC/Capable (research study) / physicians; local care staffing agencies; PA-based resource; </a:t>
            </a:r>
            <a:r>
              <a:rPr lang="en-US" dirty="0" err="1">
                <a:latin typeface="Calibri" panose="020F0502020204030204" pitchFamily="34" charset="0"/>
                <a:ea typeface="Calibri" panose="020F0502020204030204" pitchFamily="34" charset="0"/>
                <a:cs typeface="Times New Roman" panose="02020603050405020304" pitchFamily="18" charset="0"/>
              </a:rPr>
              <a:t>Alz</a:t>
            </a:r>
            <a:r>
              <a:rPr lang="en-US" dirty="0">
                <a:latin typeface="Calibri" panose="020F0502020204030204" pitchFamily="34" charset="0"/>
                <a:ea typeface="Calibri" panose="020F0502020204030204" pitchFamily="34" charset="0"/>
                <a:cs typeface="Times New Roman" panose="02020603050405020304" pitchFamily="18" charset="0"/>
              </a:rPr>
              <a:t> Assn.; place for mom and Aetna </a:t>
            </a:r>
            <a:r>
              <a:rPr lang="en-US" b="1" dirty="0">
                <a:latin typeface="Calibri" panose="020F0502020204030204" pitchFamily="34" charset="0"/>
                <a:ea typeface="Calibri" panose="020F0502020204030204" pitchFamily="34" charset="0"/>
                <a:cs typeface="Times New Roman" panose="02020603050405020304" pitchFamily="18" charset="0"/>
              </a:rPr>
              <a:t>(n=11; 4.2 (1.0))</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138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C1986F-3979-486A-B6E8-9575CA963F36}"/>
              </a:ext>
            </a:extLst>
          </p:cNvPr>
          <p:cNvSpPr>
            <a:spLocks noGrp="1"/>
          </p:cNvSpPr>
          <p:nvPr>
            <p:ph type="sldNum" sz="quarter" idx="12"/>
          </p:nvPr>
        </p:nvSpPr>
        <p:spPr/>
        <p:txBody>
          <a:bodyPr/>
          <a:lstStyle/>
          <a:p>
            <a:pPr>
              <a:defRPr/>
            </a:pPr>
            <a:fld id="{2120ACD2-0590-4510-BF5B-DD7423F4F467}" type="slidenum">
              <a:rPr lang="en-US" altLang="en-US" smtClean="0"/>
              <a:pPr>
                <a:defRPr/>
              </a:pPr>
              <a:t>37</a:t>
            </a:fld>
            <a:endParaRPr lang="en-US" altLang="en-US">
              <a:solidFill>
                <a:srgbClr val="002C77"/>
              </a:solidFill>
            </a:endParaRPr>
          </a:p>
        </p:txBody>
      </p:sp>
      <p:graphicFrame>
        <p:nvGraphicFramePr>
          <p:cNvPr id="11" name="Table 10">
            <a:extLst>
              <a:ext uri="{FF2B5EF4-FFF2-40B4-BE49-F238E27FC236}">
                <a16:creationId xmlns:a16="http://schemas.microsoft.com/office/drawing/2014/main" id="{6FBAD478-F9FD-4451-9B1B-ACCAD0F018FC}"/>
              </a:ext>
            </a:extLst>
          </p:cNvPr>
          <p:cNvGraphicFramePr>
            <a:graphicFrameLocks noGrp="1"/>
          </p:cNvGraphicFramePr>
          <p:nvPr>
            <p:extLst>
              <p:ext uri="{D42A27DB-BD31-4B8C-83A1-F6EECF244321}">
                <p14:modId xmlns:p14="http://schemas.microsoft.com/office/powerpoint/2010/main" val="2923983328"/>
              </p:ext>
            </p:extLst>
          </p:nvPr>
        </p:nvGraphicFramePr>
        <p:xfrm>
          <a:off x="209549" y="27040"/>
          <a:ext cx="8362951" cy="6857999"/>
        </p:xfrm>
        <a:graphic>
          <a:graphicData uri="http://schemas.openxmlformats.org/drawingml/2006/table">
            <a:tbl>
              <a:tblPr firstRow="1" firstCol="1" bandRow="1"/>
              <a:tblGrid>
                <a:gridCol w="4200568">
                  <a:extLst>
                    <a:ext uri="{9D8B030D-6E8A-4147-A177-3AD203B41FA5}">
                      <a16:colId xmlns:a16="http://schemas.microsoft.com/office/drawing/2014/main" val="2193068865"/>
                    </a:ext>
                  </a:extLst>
                </a:gridCol>
                <a:gridCol w="992862">
                  <a:extLst>
                    <a:ext uri="{9D8B030D-6E8A-4147-A177-3AD203B41FA5}">
                      <a16:colId xmlns:a16="http://schemas.microsoft.com/office/drawing/2014/main" val="3287034950"/>
                    </a:ext>
                  </a:extLst>
                </a:gridCol>
                <a:gridCol w="992862">
                  <a:extLst>
                    <a:ext uri="{9D8B030D-6E8A-4147-A177-3AD203B41FA5}">
                      <a16:colId xmlns:a16="http://schemas.microsoft.com/office/drawing/2014/main" val="1555561918"/>
                    </a:ext>
                  </a:extLst>
                </a:gridCol>
                <a:gridCol w="1128907">
                  <a:extLst>
                    <a:ext uri="{9D8B030D-6E8A-4147-A177-3AD203B41FA5}">
                      <a16:colId xmlns:a16="http://schemas.microsoft.com/office/drawing/2014/main" val="3250233592"/>
                    </a:ext>
                  </a:extLst>
                </a:gridCol>
                <a:gridCol w="1047752">
                  <a:extLst>
                    <a:ext uri="{9D8B030D-6E8A-4147-A177-3AD203B41FA5}">
                      <a16:colId xmlns:a16="http://schemas.microsoft.com/office/drawing/2014/main" val="789243343"/>
                    </a:ext>
                  </a:extLst>
                </a:gridCol>
              </a:tblGrid>
              <a:tr h="344336">
                <a:tc gridSpan="5">
                  <a:txBody>
                    <a:bodyPr/>
                    <a:lstStyle/>
                    <a:p>
                      <a:pPr marL="0" marR="0" algn="l">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Table 5. External Resources, by Current &amp; Recent Caregivers Combined (n=92)</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1787177"/>
                  </a:ext>
                </a:extLst>
              </a:tr>
              <a:tr h="975384">
                <a:tc>
                  <a:txBody>
                    <a:bodyPr/>
                    <a:lstStyle/>
                    <a:p>
                      <a:pPr marL="0" marR="0" algn="l">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Yes, I have used this resource</a:t>
                      </a:r>
                    </a:p>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Yes, I am currently using this resource</a:t>
                      </a:r>
                    </a:p>
                    <a:p>
                      <a:pPr marL="0" marR="0" algn="l">
                        <a:lnSpc>
                          <a:spcPct val="107000"/>
                        </a:lnSpc>
                        <a:spcBef>
                          <a:spcPts val="0"/>
                        </a:spcBef>
                        <a:spcAft>
                          <a:spcPts val="800"/>
                        </a:spcAft>
                      </a:pPr>
                      <a:r>
                        <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Do you anticipate using this resource in the near future?</a:t>
                      </a:r>
                    </a:p>
                    <a:p>
                      <a:pPr marL="0" marR="0" algn="l">
                        <a:lnSpc>
                          <a:spcPct val="107000"/>
                        </a:lnSpc>
                        <a:spcBef>
                          <a:spcPts val="0"/>
                        </a:spcBef>
                        <a:spcAft>
                          <a:spcPts val="800"/>
                        </a:spcAft>
                      </a:pPr>
                      <a:r>
                        <a:rPr lang="en-US" sz="700" i="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700" i="1" dirty="0">
                          <a:effectLst/>
                          <a:latin typeface="Calibri" panose="020F0502020204030204" pitchFamily="34" charset="0"/>
                          <a:ea typeface="Calibri" panose="020F0502020204030204" pitchFamily="34" charset="0"/>
                          <a:cs typeface="Times New Roman" panose="02020603050405020304" pitchFamily="18" charset="0"/>
                        </a:rPr>
                        <a:t>No</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700" i="1" dirty="0">
                          <a:effectLst/>
                          <a:latin typeface="Calibri" panose="020F0502020204030204" pitchFamily="34" charset="0"/>
                          <a:ea typeface="Calibri" panose="020F0502020204030204" pitchFamily="34" charset="0"/>
                          <a:cs typeface="Times New Roman" panose="02020603050405020304" pitchFamily="18" charset="0"/>
                        </a:rPr>
                        <a:t>Not sure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If you have used this resource, please rate your satisfaction on a 1-5 scale where 1 is very dissatisfied and 5 is very satisfied.</a:t>
                      </a:r>
                      <a:r>
                        <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014228"/>
                  </a:ext>
                </a:extLst>
              </a:tr>
              <a:tr h="880582">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Respite Care such as Adult Day Services</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 (1.1)</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 (100.)</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6 (6.7)</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47 (52.8)</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36 (40.5)</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5.0 (0)</a:t>
                      </a:r>
                    </a:p>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n=2</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137880"/>
                  </a:ext>
                </a:extLst>
              </a:tr>
              <a:tr h="880582">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Home Health Care/Visiting Nurses</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39 (43.3)</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 (33.3)</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26 (29.2)</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27 (30.3)</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36 (40.5)</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3.9 (1.0)</a:t>
                      </a:r>
                    </a:p>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n=37</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106390"/>
                  </a:ext>
                </a:extLst>
              </a:tr>
              <a:tr h="880582">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Caregiver-focused counseling services or support groups</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 (1.1)</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8 (9.0)</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45 (50.6)</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36 (40.5)</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4.0 (-)</a:t>
                      </a:r>
                    </a:p>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n=1</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2184"/>
                  </a:ext>
                </a:extLst>
              </a:tr>
              <a:tr h="880582">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Meal Services such as Meals on Wheels</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 (7.8)</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 (42.9)</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 (4.1)</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66 (75.0)</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19 (21.6)</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4.3 (0.5)</a:t>
                      </a:r>
                    </a:p>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n=7</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877362"/>
                  </a:ext>
                </a:extLst>
              </a:tr>
              <a:tr h="880582">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Transportation Services Specifically for Persons with Disabilities</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6 (6.7)</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 (66.7)</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8 (9.0)</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53 (59.6)</a:t>
                      </a:r>
                    </a:p>
                    <a:p>
                      <a:pPr marL="0" marR="0" algn="l">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28 (31.5)</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4.0 (1.0)</a:t>
                      </a:r>
                    </a:p>
                    <a:p>
                      <a:pPr marL="0" marR="0" algn="l">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n=5</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947847"/>
                  </a:ext>
                </a:extLst>
              </a:tr>
              <a:tr h="932749">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Other Domestic Services (e.g., Shopping, Cooking, Housework, Yardwork) for Persons with Disabilities</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21 (23.3)</a:t>
                      </a:r>
                    </a:p>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15 (71.4)</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 (24.7)</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 (38.2)</a:t>
                      </a:r>
                    </a:p>
                    <a:p>
                      <a:pPr marL="0" marR="0" algn="l">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33 (37.1)</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3.8 (1.0)</a:t>
                      </a:r>
                    </a:p>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n=22</a:t>
                      </a: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0688"/>
                  </a:ext>
                </a:extLst>
              </a:tr>
              <a:tr h="202620">
                <a:tc gridSpan="5">
                  <a:txBody>
                    <a:bodyPr/>
                    <a:lstStyle/>
                    <a:p>
                      <a:pPr marL="0" marR="0" algn="l">
                        <a:lnSpc>
                          <a:spcPct val="107000"/>
                        </a:lnSpc>
                        <a:spcBef>
                          <a:spcPts val="0"/>
                        </a:spcBef>
                        <a:spcAft>
                          <a:spcPts val="80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430" marR="41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8512305"/>
                  </a:ext>
                </a:extLst>
              </a:tr>
            </a:tbl>
          </a:graphicData>
        </a:graphic>
      </p:graphicFrame>
      <p:sp>
        <p:nvSpPr>
          <p:cNvPr id="13" name="Rectangle 12">
            <a:extLst>
              <a:ext uri="{FF2B5EF4-FFF2-40B4-BE49-F238E27FC236}">
                <a16:creationId xmlns:a16="http://schemas.microsoft.com/office/drawing/2014/main" id="{1CB163C5-6F0C-4968-AB61-2454E712EB6E}"/>
              </a:ext>
            </a:extLst>
          </p:cNvPr>
          <p:cNvSpPr/>
          <p:nvPr/>
        </p:nvSpPr>
        <p:spPr>
          <a:xfrm>
            <a:off x="695324" y="2021658"/>
            <a:ext cx="7391400" cy="2308324"/>
          </a:xfrm>
          <a:prstGeom prst="rect">
            <a:avLst/>
          </a:prstGeom>
          <a:solidFill>
            <a:schemeClr val="bg1"/>
          </a:solidFill>
          <a:ln>
            <a:solidFill>
              <a:srgbClr val="FF0000"/>
            </a:solidFill>
          </a:ln>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Other (Specify): Freq = 1 each for: 24-hour in-home care; hospice (2x); memory care unit in Boston; personal care homes (supervised residential living) and Nursing Homes (SNFs); family, friends, and neighbors; health aide; church community; infusion pharmacy; private duty nurse; self-paid caregivers </a:t>
            </a:r>
            <a:r>
              <a:rPr lang="en-US" b="1" dirty="0">
                <a:latin typeface="Calibri" panose="020F0502020204030204" pitchFamily="34" charset="0"/>
                <a:ea typeface="Calibri" panose="020F0502020204030204" pitchFamily="34" charset="0"/>
                <a:cs typeface="Times New Roman" panose="02020603050405020304" pitchFamily="18" charset="0"/>
              </a:rPr>
              <a:t>(n=10; 4.4 (0.5))</a:t>
            </a:r>
            <a:endParaRPr lang="en-US" dirty="0"/>
          </a:p>
        </p:txBody>
      </p:sp>
    </p:spTree>
    <p:extLst>
      <p:ext uri="{BB962C8B-B14F-4D97-AF65-F5344CB8AC3E}">
        <p14:creationId xmlns:p14="http://schemas.microsoft.com/office/powerpoint/2010/main" val="31678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C2E3-19F5-477F-90DE-7F0510D0C4EB}"/>
              </a:ext>
            </a:extLst>
          </p:cNvPr>
          <p:cNvSpPr>
            <a:spLocks noGrp="1"/>
          </p:cNvSpPr>
          <p:nvPr>
            <p:ph type="title"/>
          </p:nvPr>
        </p:nvSpPr>
        <p:spPr>
          <a:xfrm>
            <a:off x="381000" y="228600"/>
            <a:ext cx="7772400" cy="1143000"/>
          </a:xfrm>
        </p:spPr>
        <p:txBody>
          <a:bodyPr/>
          <a:lstStyle/>
          <a:p>
            <a:r>
              <a:rPr lang="en-US" dirty="0"/>
              <a:t>Survey respondents’ open-ended quotes</a:t>
            </a:r>
          </a:p>
        </p:txBody>
      </p:sp>
      <p:sp>
        <p:nvSpPr>
          <p:cNvPr id="3" name="Content Placeholder 2">
            <a:extLst>
              <a:ext uri="{FF2B5EF4-FFF2-40B4-BE49-F238E27FC236}">
                <a16:creationId xmlns:a16="http://schemas.microsoft.com/office/drawing/2014/main" id="{F1E6A760-0DE4-49E2-8197-B5EB6E08C1D1}"/>
              </a:ext>
            </a:extLst>
          </p:cNvPr>
          <p:cNvSpPr>
            <a:spLocks noGrp="1"/>
          </p:cNvSpPr>
          <p:nvPr>
            <p:ph idx="1"/>
          </p:nvPr>
        </p:nvSpPr>
        <p:spPr>
          <a:xfrm>
            <a:off x="76200" y="2053836"/>
            <a:ext cx="8991600" cy="4114800"/>
          </a:xfrm>
        </p:spPr>
        <p:txBody>
          <a:bodyPr/>
          <a:lstStyle/>
          <a:p>
            <a:pPr marL="0" indent="0">
              <a:buNone/>
            </a:pPr>
            <a:r>
              <a:rPr lang="en-US" sz="1400" u="sng" dirty="0"/>
              <a:t>Parents/family out of state/country</a:t>
            </a:r>
            <a:r>
              <a:rPr lang="en-US" sz="1400" dirty="0"/>
              <a:t>:</a:t>
            </a:r>
          </a:p>
          <a:p>
            <a:r>
              <a:rPr lang="en-US" sz="1400" dirty="0"/>
              <a:t>have resources to connect with providers out of state. My parents are in Philadelphia and Florida</a:t>
            </a:r>
          </a:p>
          <a:p>
            <a:r>
              <a:rPr lang="en-US" sz="1400" dirty="0"/>
              <a:t>Provide an easily accessible website that's a resource center of things that are available. My father lives in another state so I'd need to know if the resources were available outside Maryland. I also have 2 struggling young adult children with autism spectrum disorders and this adds stress and takes additional time and mental energy.</a:t>
            </a:r>
          </a:p>
          <a:p>
            <a:r>
              <a:rPr lang="en-US" sz="1400" dirty="0"/>
              <a:t>Specific to immigrant physicians please support EB-1 applications. This may allow us to support our families in the US, decrease the number of PTOs or FMLA for this specific need.</a:t>
            </a:r>
          </a:p>
          <a:p>
            <a:pPr marL="0" indent="0">
              <a:buNone/>
            </a:pPr>
            <a:r>
              <a:rPr lang="en-US" sz="1400" u="sng" dirty="0"/>
              <a:t>Communications</a:t>
            </a:r>
            <a:r>
              <a:rPr lang="en-US" sz="1400" dirty="0"/>
              <a:t>:</a:t>
            </a:r>
          </a:p>
          <a:p>
            <a:r>
              <a:rPr lang="en-US" sz="1400" dirty="0"/>
              <a:t>Better advertise the resources available for resources and supports - have a single hotline available (or other central contact) that I could reach out to and discuss needs and be directed to which supports make sense for me and my family.</a:t>
            </a:r>
          </a:p>
          <a:p>
            <a:r>
              <a:rPr lang="en-US" sz="1400" dirty="0"/>
              <a:t>Better communication about services. Better curation of services that are really useful - eg Perks at Work is not particularly useful but is highly advertised</a:t>
            </a:r>
          </a:p>
          <a:p>
            <a:pPr marL="0" indent="0">
              <a:buNone/>
            </a:pPr>
            <a:r>
              <a:rPr lang="en-US" sz="1400" u="sng" dirty="0">
                <a:cs typeface="Calibri" panose="020F0502020204030204" pitchFamily="34" charset="0"/>
              </a:rPr>
              <a:t>Daily hassles: </a:t>
            </a:r>
          </a:p>
          <a:p>
            <a:r>
              <a:rPr lang="en-US" sz="1400" dirty="0"/>
              <a:t>Get rid of Artifact Queries;  </a:t>
            </a:r>
          </a:p>
          <a:p>
            <a:r>
              <a:rPr lang="en-US" sz="1400" dirty="0"/>
              <a:t>Making the EHR more efficient. Making the EP lab more efficient so we have less down time between cases and then I could get home 1.5 hours earlier based on the daily delays and late start times. This would also save JHH tons of money in overtime pay for the staff.</a:t>
            </a:r>
          </a:p>
          <a:p>
            <a:r>
              <a:rPr lang="en-US" sz="1400" dirty="0"/>
              <a:t>Reducing the burden of research would help.</a:t>
            </a:r>
          </a:p>
          <a:p>
            <a:pPr marL="0" indent="0">
              <a:buNone/>
            </a:pPr>
            <a:endParaRPr lang="en-US" sz="1400" u="sng" dirty="0">
              <a:cs typeface="Calibri" panose="020F0502020204030204" pitchFamily="34" charset="0"/>
            </a:endParaRPr>
          </a:p>
        </p:txBody>
      </p:sp>
      <p:sp>
        <p:nvSpPr>
          <p:cNvPr id="6" name="Slide Number Placeholder 5">
            <a:extLst>
              <a:ext uri="{FF2B5EF4-FFF2-40B4-BE49-F238E27FC236}">
                <a16:creationId xmlns:a16="http://schemas.microsoft.com/office/drawing/2014/main" id="{5A067A19-B040-4FE1-A613-0FD83960DA63}"/>
              </a:ext>
            </a:extLst>
          </p:cNvPr>
          <p:cNvSpPr>
            <a:spLocks noGrp="1"/>
          </p:cNvSpPr>
          <p:nvPr>
            <p:ph type="sldNum" sz="quarter" idx="12"/>
          </p:nvPr>
        </p:nvSpPr>
        <p:spPr/>
        <p:txBody>
          <a:bodyPr/>
          <a:lstStyle/>
          <a:p>
            <a:pPr>
              <a:defRPr/>
            </a:pPr>
            <a:fld id="{7A610A4F-817E-4462-AAC2-73D732CE64BD}" type="slidenum">
              <a:rPr lang="en-US" altLang="en-US" smtClean="0"/>
              <a:pPr>
                <a:defRPr/>
              </a:pPr>
              <a:t>38</a:t>
            </a:fld>
            <a:endParaRPr lang="en-US" altLang="en-US">
              <a:solidFill>
                <a:srgbClr val="002C77"/>
              </a:solidFill>
            </a:endParaRPr>
          </a:p>
        </p:txBody>
      </p:sp>
      <p:sp>
        <p:nvSpPr>
          <p:cNvPr id="7" name="TextBox 6">
            <a:extLst>
              <a:ext uri="{FF2B5EF4-FFF2-40B4-BE49-F238E27FC236}">
                <a16:creationId xmlns:a16="http://schemas.microsoft.com/office/drawing/2014/main" id="{3168AD83-6861-4F3E-ACBE-1334D58A0728}"/>
              </a:ext>
            </a:extLst>
          </p:cNvPr>
          <p:cNvSpPr txBox="1"/>
          <p:nvPr/>
        </p:nvSpPr>
        <p:spPr>
          <a:xfrm>
            <a:off x="1219200" y="1613473"/>
            <a:ext cx="7162800" cy="830997"/>
          </a:xfrm>
          <a:prstGeom prst="rect">
            <a:avLst/>
          </a:prstGeom>
          <a:noFill/>
        </p:spPr>
        <p:txBody>
          <a:bodyPr wrap="square" rtlCol="0">
            <a:spAutoFit/>
          </a:bodyPr>
          <a:lstStyle/>
          <a:p>
            <a:pPr lvl="0"/>
            <a:r>
              <a:rPr lang="en-US" sz="1600" b="1" dirty="0">
                <a:solidFill>
                  <a:srgbClr val="7030A0"/>
                </a:solidFill>
                <a:latin typeface="Calibri" panose="020F0502020204030204" pitchFamily="34" charset="0"/>
                <a:cs typeface="Calibri" panose="020F0502020204030204" pitchFamily="34" charset="0"/>
              </a:rPr>
              <a:t>What are some specific things that your employer could do that would help you better balance your work responsibilities with your family life?    </a:t>
            </a:r>
          </a:p>
          <a:p>
            <a:pPr lvl="0"/>
            <a:endParaRPr lang="en-US" sz="16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49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C2E3-19F5-477F-90DE-7F0510D0C4EB}"/>
              </a:ext>
            </a:extLst>
          </p:cNvPr>
          <p:cNvSpPr>
            <a:spLocks noGrp="1"/>
          </p:cNvSpPr>
          <p:nvPr>
            <p:ph type="title"/>
          </p:nvPr>
        </p:nvSpPr>
        <p:spPr>
          <a:xfrm>
            <a:off x="381000" y="228600"/>
            <a:ext cx="7772400" cy="1143000"/>
          </a:xfrm>
        </p:spPr>
        <p:txBody>
          <a:bodyPr/>
          <a:lstStyle/>
          <a:p>
            <a:r>
              <a:rPr lang="en-US" dirty="0"/>
              <a:t>Survey respondents’ open-ended quotes</a:t>
            </a:r>
          </a:p>
        </p:txBody>
      </p:sp>
      <p:sp>
        <p:nvSpPr>
          <p:cNvPr id="3" name="Content Placeholder 2">
            <a:extLst>
              <a:ext uri="{FF2B5EF4-FFF2-40B4-BE49-F238E27FC236}">
                <a16:creationId xmlns:a16="http://schemas.microsoft.com/office/drawing/2014/main" id="{F1E6A760-0DE4-49E2-8197-B5EB6E08C1D1}"/>
              </a:ext>
            </a:extLst>
          </p:cNvPr>
          <p:cNvSpPr>
            <a:spLocks noGrp="1"/>
          </p:cNvSpPr>
          <p:nvPr>
            <p:ph idx="1"/>
          </p:nvPr>
        </p:nvSpPr>
        <p:spPr>
          <a:xfrm>
            <a:off x="36897" y="1524000"/>
            <a:ext cx="9144000" cy="5451612"/>
          </a:xfrm>
        </p:spPr>
        <p:txBody>
          <a:bodyPr/>
          <a:lstStyle/>
          <a:p>
            <a:pPr marL="0" indent="0">
              <a:buNone/>
            </a:pPr>
            <a:r>
              <a:rPr lang="en-US" sz="1400" u="sng" dirty="0">
                <a:cs typeface="Calibri" panose="020F0502020204030204" pitchFamily="34" charset="0"/>
              </a:rPr>
              <a:t>Better quality resources:</a:t>
            </a:r>
          </a:p>
          <a:p>
            <a:r>
              <a:rPr lang="en-US" sz="1200" dirty="0"/>
              <a:t>This is dreaming, I know, but really vetted resources. For example, I need someone to help with financial planning and organization - and I Don't just want a free hour with an organization, but a name - this person can do x, y, and z really well. I have people I can ask about this, but we could have more community about this. A lot of faculty colleagues I know are going through this - how do we learn from each other and not reinvent the wheel? …Also guidance - am I doing the right things? Who qualifies for what? It's a little overwhelming to be honest. I have used some websites of course, but anything to make it easier to get things in place so that I can enjoy the time I have and reduce the stress of managing the basics. This will help me be a happier less stressed person and I think translate into more satisfaction at work too (and perhaps better productivity).</a:t>
            </a:r>
          </a:p>
          <a:p>
            <a:endParaRPr lang="en-US" sz="1200" dirty="0"/>
          </a:p>
          <a:p>
            <a:r>
              <a:rPr lang="en-US" sz="1200" dirty="0"/>
              <a:t>Better childcare options that provide care during hours we actually need. It should not require people to get on the waitlist before they are pregnant to try and get a spot at Bright Horizons.</a:t>
            </a:r>
          </a:p>
          <a:p>
            <a:endParaRPr lang="en-US" sz="1200" dirty="0"/>
          </a:p>
          <a:p>
            <a:r>
              <a:rPr lang="en-US" sz="1200" dirty="0"/>
              <a:t>Provide discounted childcare for all employees and be flexible with work hours to be able to care for a family member of sick or with chronic illness.</a:t>
            </a:r>
          </a:p>
          <a:p>
            <a:endParaRPr lang="en-US" sz="1200" dirty="0"/>
          </a:p>
          <a:p>
            <a:r>
              <a:rPr lang="en-US" sz="1200" dirty="0"/>
              <a:t>Dependent care assistance - the care everywhere program is impossible to schedule - they need a 30 day lead time!</a:t>
            </a:r>
          </a:p>
          <a:p>
            <a:endParaRPr lang="en-US" sz="1200" dirty="0"/>
          </a:p>
          <a:p>
            <a:r>
              <a:rPr lang="en-US" sz="1200" dirty="0"/>
              <a:t>Provide more than 10 days for the supplemented childcare benefit. Provide some guidelines that reduce evening, early morning and weekend responsibilities (eg zoom meetings). Having things like grand rounds at 8AM make it impossible for people who have childcare and other responsibilities to attend. Publicize some of the resources mentioned above more.</a:t>
            </a:r>
          </a:p>
          <a:p>
            <a:pPr marL="0" indent="0">
              <a:buNone/>
            </a:pPr>
            <a:endParaRPr lang="en-US" sz="1200" dirty="0"/>
          </a:p>
          <a:p>
            <a:pPr marL="0" indent="0">
              <a:buNone/>
            </a:pPr>
            <a:r>
              <a:rPr lang="en-US" sz="1200" u="sng" dirty="0"/>
              <a:t>Emotional support</a:t>
            </a:r>
            <a:r>
              <a:rPr lang="en-US" sz="1200" dirty="0"/>
              <a:t>. Understanding situation. It is not easy to share these types of burdens. No real place to do so without feeling uncomfortable. </a:t>
            </a:r>
          </a:p>
          <a:p>
            <a:pPr marL="0" indent="0">
              <a:buNone/>
            </a:pPr>
            <a:r>
              <a:rPr lang="en-US" sz="1200" u="sng" dirty="0"/>
              <a:t>Raise salaries </a:t>
            </a:r>
            <a:r>
              <a:rPr lang="en-US" sz="1200" dirty="0"/>
              <a:t>to market rates (my current salary is $80k/</a:t>
            </a:r>
            <a:r>
              <a:rPr lang="en-US" sz="1200" dirty="0" err="1"/>
              <a:t>yr</a:t>
            </a:r>
            <a:r>
              <a:rPr lang="en-US" sz="1200" dirty="0"/>
              <a:t> lower than the 10th %tile for academic doctors in the northeastern US in my field). Only those with significant family or external wealth can afford to raise families with the current faculty salaries). I do not want to be rich, but I don't want to have to choose between my job at Hopkins and whether I would like another child.</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400" u="sng" dirty="0">
              <a:cs typeface="Calibri" panose="020F0502020204030204" pitchFamily="34" charset="0"/>
            </a:endParaRPr>
          </a:p>
        </p:txBody>
      </p:sp>
      <p:sp>
        <p:nvSpPr>
          <p:cNvPr id="6" name="Slide Number Placeholder 5">
            <a:extLst>
              <a:ext uri="{FF2B5EF4-FFF2-40B4-BE49-F238E27FC236}">
                <a16:creationId xmlns:a16="http://schemas.microsoft.com/office/drawing/2014/main" id="{5A067A19-B040-4FE1-A613-0FD83960DA63}"/>
              </a:ext>
            </a:extLst>
          </p:cNvPr>
          <p:cNvSpPr>
            <a:spLocks noGrp="1"/>
          </p:cNvSpPr>
          <p:nvPr>
            <p:ph type="sldNum" sz="quarter" idx="12"/>
          </p:nvPr>
        </p:nvSpPr>
        <p:spPr/>
        <p:txBody>
          <a:bodyPr/>
          <a:lstStyle/>
          <a:p>
            <a:pPr>
              <a:defRPr/>
            </a:pPr>
            <a:fld id="{7A610A4F-817E-4462-AAC2-73D732CE64BD}" type="slidenum">
              <a:rPr lang="en-US" altLang="en-US" smtClean="0"/>
              <a:pPr>
                <a:defRPr/>
              </a:pPr>
              <a:t>39</a:t>
            </a:fld>
            <a:endParaRPr lang="en-US" altLang="en-US">
              <a:solidFill>
                <a:srgbClr val="002C77"/>
              </a:solidFill>
            </a:endParaRPr>
          </a:p>
        </p:txBody>
      </p:sp>
    </p:spTree>
    <p:extLst>
      <p:ext uri="{BB962C8B-B14F-4D97-AF65-F5344CB8AC3E}">
        <p14:creationId xmlns:p14="http://schemas.microsoft.com/office/powerpoint/2010/main" val="105747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623-5823-4B53-887F-33A97FD00CC8}"/>
              </a:ext>
            </a:extLst>
          </p:cNvPr>
          <p:cNvSpPr>
            <a:spLocks noGrp="1"/>
          </p:cNvSpPr>
          <p:nvPr>
            <p:ph type="title"/>
          </p:nvPr>
        </p:nvSpPr>
        <p:spPr>
          <a:xfrm>
            <a:off x="533400" y="457200"/>
            <a:ext cx="7772400" cy="1143000"/>
          </a:xfrm>
        </p:spPr>
        <p:txBody>
          <a:bodyPr/>
          <a:lstStyle/>
          <a:p>
            <a:r>
              <a:rPr lang="en-US" dirty="0"/>
              <a:t>Agenda</a:t>
            </a:r>
          </a:p>
        </p:txBody>
      </p:sp>
      <p:sp>
        <p:nvSpPr>
          <p:cNvPr id="3" name="Content Placeholder 2">
            <a:extLst>
              <a:ext uri="{FF2B5EF4-FFF2-40B4-BE49-F238E27FC236}">
                <a16:creationId xmlns:a16="http://schemas.microsoft.com/office/drawing/2014/main" id="{98D08770-0622-4D01-8234-A489B726CE49}"/>
              </a:ext>
            </a:extLst>
          </p:cNvPr>
          <p:cNvSpPr>
            <a:spLocks noGrp="1"/>
          </p:cNvSpPr>
          <p:nvPr>
            <p:ph idx="1"/>
          </p:nvPr>
        </p:nvSpPr>
        <p:spPr>
          <a:xfrm>
            <a:off x="-14056" y="1752600"/>
            <a:ext cx="9067800" cy="4114800"/>
          </a:xfrm>
        </p:spPr>
        <p:txBody>
          <a:bodyPr/>
          <a:lstStyle/>
          <a:p>
            <a:pPr marL="457200" lvl="1" indent="0">
              <a:buNone/>
            </a:pPr>
            <a:r>
              <a:rPr lang="en-US" dirty="0"/>
              <a:t>Share our survey results &amp; engage in conversation around the three survey topics: </a:t>
            </a:r>
          </a:p>
          <a:p>
            <a:pPr marL="457200" lvl="1" indent="0">
              <a:buNone/>
            </a:pPr>
            <a:endParaRPr lang="en-US" dirty="0"/>
          </a:p>
          <a:p>
            <a:pPr marL="457200" lvl="1" indent="0">
              <a:buNone/>
            </a:pPr>
            <a:r>
              <a:rPr lang="en-US" dirty="0"/>
              <a:t>	I.   Caregiver &amp; Care Recipient Characteristics</a:t>
            </a:r>
          </a:p>
          <a:p>
            <a:pPr marL="457200" lvl="1" indent="0">
              <a:buNone/>
            </a:pPr>
            <a:r>
              <a:rPr lang="en-US" dirty="0"/>
              <a:t>	II.  Caregiver Strain</a:t>
            </a:r>
          </a:p>
          <a:p>
            <a:pPr marL="457200" lvl="1" indent="0">
              <a:buNone/>
            </a:pPr>
            <a:r>
              <a:rPr lang="en-US" dirty="0"/>
              <a:t>	III. Caregiving Resources</a:t>
            </a:r>
          </a:p>
          <a:p>
            <a:pPr marL="0" indent="0">
              <a:buNone/>
            </a:pPr>
            <a:endParaRPr lang="en-US" dirty="0">
              <a:solidFill>
                <a:srgbClr val="FF0000"/>
              </a:solidFill>
            </a:endParaRPr>
          </a:p>
        </p:txBody>
      </p:sp>
      <p:sp>
        <p:nvSpPr>
          <p:cNvPr id="6" name="Slide Number Placeholder 5">
            <a:extLst>
              <a:ext uri="{FF2B5EF4-FFF2-40B4-BE49-F238E27FC236}">
                <a16:creationId xmlns:a16="http://schemas.microsoft.com/office/drawing/2014/main" id="{ADCDD226-2435-48EF-B368-2B39D69B6E10}"/>
              </a:ext>
            </a:extLst>
          </p:cNvPr>
          <p:cNvSpPr>
            <a:spLocks noGrp="1"/>
          </p:cNvSpPr>
          <p:nvPr>
            <p:ph type="sldNum" sz="quarter" idx="12"/>
          </p:nvPr>
        </p:nvSpPr>
        <p:spPr/>
        <p:txBody>
          <a:bodyPr/>
          <a:lstStyle/>
          <a:p>
            <a:pPr>
              <a:defRPr/>
            </a:pPr>
            <a:fld id="{7A610A4F-817E-4462-AAC2-73D732CE64BD}" type="slidenum">
              <a:rPr lang="en-US" altLang="en-US" smtClean="0"/>
              <a:pPr>
                <a:defRPr/>
              </a:pPr>
              <a:t>4</a:t>
            </a:fld>
            <a:endParaRPr lang="en-US" altLang="en-US">
              <a:solidFill>
                <a:srgbClr val="002C77"/>
              </a:solidFill>
            </a:endParaRPr>
          </a:p>
        </p:txBody>
      </p:sp>
    </p:spTree>
    <p:extLst>
      <p:ext uri="{BB962C8B-B14F-4D97-AF65-F5344CB8AC3E}">
        <p14:creationId xmlns:p14="http://schemas.microsoft.com/office/powerpoint/2010/main" val="2445838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8BA9-B3E6-4C7A-BEE7-FC076D01DDC6}"/>
              </a:ext>
            </a:extLst>
          </p:cNvPr>
          <p:cNvSpPr>
            <a:spLocks noGrp="1"/>
          </p:cNvSpPr>
          <p:nvPr>
            <p:ph type="title"/>
          </p:nvPr>
        </p:nvSpPr>
        <p:spPr>
          <a:xfrm>
            <a:off x="381000" y="390525"/>
            <a:ext cx="8201025" cy="1143000"/>
          </a:xfrm>
        </p:spPr>
        <p:txBody>
          <a:bodyPr/>
          <a:lstStyle/>
          <a:p>
            <a:r>
              <a:rPr lang="en-US" dirty="0"/>
              <a:t>1:1 Interviews (n= 8/11) - quotes</a:t>
            </a:r>
            <a:br>
              <a:rPr lang="en-US" dirty="0"/>
            </a:br>
            <a:r>
              <a:rPr lang="en-US" sz="1800" dirty="0"/>
              <a:t>1/26/23 - 2/24/23</a:t>
            </a:r>
          </a:p>
        </p:txBody>
      </p:sp>
      <p:sp>
        <p:nvSpPr>
          <p:cNvPr id="3" name="Content Placeholder 2">
            <a:extLst>
              <a:ext uri="{FF2B5EF4-FFF2-40B4-BE49-F238E27FC236}">
                <a16:creationId xmlns:a16="http://schemas.microsoft.com/office/drawing/2014/main" id="{FB8684B2-0D81-4647-B09C-49F27A31FB79}"/>
              </a:ext>
            </a:extLst>
          </p:cNvPr>
          <p:cNvSpPr>
            <a:spLocks noGrp="1"/>
          </p:cNvSpPr>
          <p:nvPr>
            <p:ph idx="1"/>
          </p:nvPr>
        </p:nvSpPr>
        <p:spPr>
          <a:xfrm>
            <a:off x="685800" y="1838776"/>
            <a:ext cx="7772400" cy="4114800"/>
          </a:xfrm>
        </p:spPr>
        <p:txBody>
          <a:bodyPr/>
          <a:lstStyle/>
          <a:p>
            <a:r>
              <a:rPr lang="en-US" sz="1400" dirty="0"/>
              <a:t>Care.com is the antithesis of backup care (can’t be done last minute when you actually need them). Causes anxiety</a:t>
            </a:r>
          </a:p>
          <a:p>
            <a:r>
              <a:rPr lang="en-US" sz="1400" dirty="0"/>
              <a:t>They say “all these resources” but no one tells you how they work – need a benefits liaison</a:t>
            </a:r>
          </a:p>
          <a:p>
            <a:r>
              <a:rPr lang="en-US" sz="1400" dirty="0"/>
              <a:t>If everything at home is stable, you have more energy to work</a:t>
            </a:r>
          </a:p>
          <a:p>
            <a:r>
              <a:rPr lang="en-US" sz="1400" dirty="0"/>
              <a:t>Make it more palatable to stay here</a:t>
            </a:r>
          </a:p>
          <a:p>
            <a:r>
              <a:rPr lang="en-US" sz="1400" dirty="0"/>
              <a:t>No resources for faculty who are disabled – no map to get around campus in a wheelchair (and we’re a hospital)!</a:t>
            </a:r>
          </a:p>
          <a:p>
            <a:r>
              <a:rPr lang="en-US" sz="1400" dirty="0"/>
              <a:t>Home remodeling for accommodations is impossible on Hopkins’ salary</a:t>
            </a:r>
          </a:p>
          <a:p>
            <a:r>
              <a:rPr lang="en-US" sz="1400" dirty="0"/>
              <a:t>I am under constant stress. What will happen if I get sick?</a:t>
            </a:r>
          </a:p>
          <a:p>
            <a:r>
              <a:rPr lang="en-US" sz="1400" dirty="0"/>
              <a:t>Need a social worker advocate/concierge</a:t>
            </a:r>
          </a:p>
          <a:p>
            <a:r>
              <a:rPr lang="en-US" sz="1400" dirty="0"/>
              <a:t>My barber is more help than Hopkins (his wife also has AZ)!</a:t>
            </a:r>
          </a:p>
          <a:p>
            <a:r>
              <a:rPr lang="en-US" sz="1400" dirty="0"/>
              <a:t>I worry constantly</a:t>
            </a:r>
          </a:p>
          <a:p>
            <a:r>
              <a:rPr lang="en-US" sz="1400" dirty="0"/>
              <a:t>It’s overwhelming at times. I’m not as proactive as I once was. No energy. I’m doing everything for 2 homes. </a:t>
            </a:r>
          </a:p>
          <a:p>
            <a:r>
              <a:rPr lang="en-US" sz="1400" dirty="0"/>
              <a:t>I need a list of vetted resources. Connect me with resources in another state. </a:t>
            </a:r>
          </a:p>
          <a:p>
            <a:r>
              <a:rPr lang="en-US" sz="1400" dirty="0"/>
              <a:t>My parents are aging. A physician is also a son, a daughter!</a:t>
            </a:r>
          </a:p>
          <a:p>
            <a:r>
              <a:rPr lang="en-US" sz="1400" dirty="0"/>
              <a:t>What if we build people in addition to building buildings? </a:t>
            </a:r>
          </a:p>
          <a:p>
            <a:r>
              <a:rPr lang="en-US" sz="1400" dirty="0"/>
              <a:t>We love the people at JH, we don’t love JH and JH certainly doesn’t love us back.</a:t>
            </a:r>
          </a:p>
          <a:p>
            <a:endParaRPr lang="en-US" sz="1400" dirty="0"/>
          </a:p>
        </p:txBody>
      </p:sp>
      <p:sp>
        <p:nvSpPr>
          <p:cNvPr id="6" name="Slide Number Placeholder 5">
            <a:extLst>
              <a:ext uri="{FF2B5EF4-FFF2-40B4-BE49-F238E27FC236}">
                <a16:creationId xmlns:a16="http://schemas.microsoft.com/office/drawing/2014/main" id="{0D6E4545-F5B4-4897-8B34-150F927775DF}"/>
              </a:ext>
            </a:extLst>
          </p:cNvPr>
          <p:cNvSpPr>
            <a:spLocks noGrp="1"/>
          </p:cNvSpPr>
          <p:nvPr>
            <p:ph type="sldNum" sz="quarter" idx="12"/>
          </p:nvPr>
        </p:nvSpPr>
        <p:spPr/>
        <p:txBody>
          <a:bodyPr/>
          <a:lstStyle/>
          <a:p>
            <a:pPr>
              <a:defRPr/>
            </a:pPr>
            <a:fld id="{7A610A4F-817E-4462-AAC2-73D732CE64BD}" type="slidenum">
              <a:rPr lang="en-US" altLang="en-US" smtClean="0"/>
              <a:pPr>
                <a:defRPr/>
              </a:pPr>
              <a:t>40</a:t>
            </a:fld>
            <a:endParaRPr lang="en-US" altLang="en-US">
              <a:solidFill>
                <a:srgbClr val="002C77"/>
              </a:solidFill>
            </a:endParaRPr>
          </a:p>
        </p:txBody>
      </p:sp>
    </p:spTree>
    <p:extLst>
      <p:ext uri="{BB962C8B-B14F-4D97-AF65-F5344CB8AC3E}">
        <p14:creationId xmlns:p14="http://schemas.microsoft.com/office/powerpoint/2010/main" val="2128563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AD3E9C-025D-4DEE-B4E6-0A3A03626E2A}"/>
              </a:ext>
            </a:extLst>
          </p:cNvPr>
          <p:cNvSpPr>
            <a:spLocks noGrp="1"/>
          </p:cNvSpPr>
          <p:nvPr>
            <p:ph type="sldNum" sz="quarter" idx="12"/>
          </p:nvPr>
        </p:nvSpPr>
        <p:spPr/>
        <p:txBody>
          <a:bodyPr/>
          <a:lstStyle/>
          <a:p>
            <a:pPr>
              <a:defRPr/>
            </a:pPr>
            <a:fld id="{7A610A4F-817E-4462-AAC2-73D732CE64BD}" type="slidenum">
              <a:rPr lang="en-US" altLang="en-US" smtClean="0"/>
              <a:pPr>
                <a:defRPr/>
              </a:pPr>
              <a:t>41</a:t>
            </a:fld>
            <a:endParaRPr lang="en-US" altLang="en-US">
              <a:solidFill>
                <a:srgbClr val="002C77"/>
              </a:solidFill>
            </a:endParaRPr>
          </a:p>
        </p:txBody>
      </p:sp>
      <p:pic>
        <p:nvPicPr>
          <p:cNvPr id="7" name="Picture 6">
            <a:extLst>
              <a:ext uri="{FF2B5EF4-FFF2-40B4-BE49-F238E27FC236}">
                <a16:creationId xmlns:a16="http://schemas.microsoft.com/office/drawing/2014/main" id="{ED6CD64C-63E3-446D-A9E9-4AE3EB7DFEF8}"/>
              </a:ext>
            </a:extLst>
          </p:cNvPr>
          <p:cNvPicPr>
            <a:picLocks noChangeAspect="1"/>
          </p:cNvPicPr>
          <p:nvPr/>
        </p:nvPicPr>
        <p:blipFill>
          <a:blip r:embed="rId2"/>
          <a:stretch>
            <a:fillRect/>
          </a:stretch>
        </p:blipFill>
        <p:spPr>
          <a:xfrm>
            <a:off x="135294" y="1217534"/>
            <a:ext cx="5374233" cy="5284363"/>
          </a:xfrm>
          <a:prstGeom prst="rect">
            <a:avLst/>
          </a:prstGeom>
        </p:spPr>
      </p:pic>
      <p:pic>
        <p:nvPicPr>
          <p:cNvPr id="8" name="Picture 7">
            <a:extLst>
              <a:ext uri="{FF2B5EF4-FFF2-40B4-BE49-F238E27FC236}">
                <a16:creationId xmlns:a16="http://schemas.microsoft.com/office/drawing/2014/main" id="{F1470598-737F-4390-8614-0B77C06C22EB}"/>
              </a:ext>
            </a:extLst>
          </p:cNvPr>
          <p:cNvPicPr>
            <a:picLocks noChangeAspect="1"/>
          </p:cNvPicPr>
          <p:nvPr/>
        </p:nvPicPr>
        <p:blipFill>
          <a:blip r:embed="rId3"/>
          <a:stretch>
            <a:fillRect/>
          </a:stretch>
        </p:blipFill>
        <p:spPr>
          <a:xfrm>
            <a:off x="-54908" y="1072806"/>
            <a:ext cx="9121366" cy="5786798"/>
          </a:xfrm>
          <a:prstGeom prst="rect">
            <a:avLst/>
          </a:prstGeom>
        </p:spPr>
      </p:pic>
      <p:sp>
        <p:nvSpPr>
          <p:cNvPr id="10" name="Content Placeholder 2">
            <a:extLst>
              <a:ext uri="{FF2B5EF4-FFF2-40B4-BE49-F238E27FC236}">
                <a16:creationId xmlns:a16="http://schemas.microsoft.com/office/drawing/2014/main" id="{CFAAA22C-89A9-448E-A73D-222507FA401E}"/>
              </a:ext>
            </a:extLst>
          </p:cNvPr>
          <p:cNvSpPr>
            <a:spLocks noGrp="1"/>
          </p:cNvSpPr>
          <p:nvPr>
            <p:ph type="title"/>
          </p:nvPr>
        </p:nvSpPr>
        <p:spPr>
          <a:xfrm>
            <a:off x="152400" y="35538"/>
            <a:ext cx="7772400" cy="1143000"/>
          </a:xfrm>
        </p:spPr>
        <p:txBody>
          <a:bodyPr/>
          <a:lstStyle/>
          <a:p>
            <a:r>
              <a:rPr lang="en-US" sz="2400" dirty="0">
                <a:hlinkClick r:id="rId4"/>
              </a:rPr>
              <a:t>Ariel Green, MD, PhD, MPH</a:t>
            </a:r>
            <a:br>
              <a:rPr lang="en-US" sz="2400" dirty="0">
                <a:hlinkClick r:id="rId4"/>
              </a:rPr>
            </a:br>
            <a:r>
              <a:rPr lang="en-US" sz="2400" dirty="0">
                <a:hlinkClick r:id="rId4"/>
              </a:rPr>
              <a:t>https://closler.org/lifelong-learning-in-clinical-excellence/embracing-care-partners</a:t>
            </a:r>
            <a:endParaRPr lang="en-US" sz="2400" dirty="0"/>
          </a:p>
          <a:p>
            <a:endParaRPr lang="en-US" dirty="0"/>
          </a:p>
        </p:txBody>
      </p:sp>
    </p:spTree>
    <p:extLst>
      <p:ext uri="{BB962C8B-B14F-4D97-AF65-F5344CB8AC3E}">
        <p14:creationId xmlns:p14="http://schemas.microsoft.com/office/powerpoint/2010/main" val="157607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AE5D-0835-44F0-9092-9799C7AC5586}"/>
              </a:ext>
            </a:extLst>
          </p:cNvPr>
          <p:cNvSpPr>
            <a:spLocks noGrp="1"/>
          </p:cNvSpPr>
          <p:nvPr>
            <p:ph type="title"/>
          </p:nvPr>
        </p:nvSpPr>
        <p:spPr>
          <a:xfrm>
            <a:off x="800100" y="457200"/>
            <a:ext cx="7772400" cy="1143000"/>
          </a:xfrm>
        </p:spPr>
        <p:txBody>
          <a:bodyPr/>
          <a:lstStyle/>
          <a:p>
            <a:r>
              <a:rPr lang="en-US" dirty="0"/>
              <a:t>Next Steps</a:t>
            </a:r>
          </a:p>
        </p:txBody>
      </p:sp>
      <p:sp>
        <p:nvSpPr>
          <p:cNvPr id="3" name="Content Placeholder 2">
            <a:extLst>
              <a:ext uri="{FF2B5EF4-FFF2-40B4-BE49-F238E27FC236}">
                <a16:creationId xmlns:a16="http://schemas.microsoft.com/office/drawing/2014/main" id="{D2E7E136-67A2-40E5-80C2-0EC6CABBA2DD}"/>
              </a:ext>
            </a:extLst>
          </p:cNvPr>
          <p:cNvSpPr>
            <a:spLocks noGrp="1"/>
          </p:cNvSpPr>
          <p:nvPr>
            <p:ph idx="1"/>
          </p:nvPr>
        </p:nvSpPr>
        <p:spPr/>
        <p:txBody>
          <a:bodyPr/>
          <a:lstStyle/>
          <a:p>
            <a:pPr marL="0" indent="0" algn="ctr">
              <a:buNone/>
            </a:pPr>
            <a:endParaRPr lang="en-US" sz="2400" dirty="0"/>
          </a:p>
        </p:txBody>
      </p:sp>
      <p:sp>
        <p:nvSpPr>
          <p:cNvPr id="6" name="Slide Number Placeholder 5">
            <a:extLst>
              <a:ext uri="{FF2B5EF4-FFF2-40B4-BE49-F238E27FC236}">
                <a16:creationId xmlns:a16="http://schemas.microsoft.com/office/drawing/2014/main" id="{3BAD0B46-29CD-4BB7-9EE0-7A667D8B7C8D}"/>
              </a:ext>
            </a:extLst>
          </p:cNvPr>
          <p:cNvSpPr>
            <a:spLocks noGrp="1"/>
          </p:cNvSpPr>
          <p:nvPr>
            <p:ph type="sldNum" sz="quarter" idx="12"/>
          </p:nvPr>
        </p:nvSpPr>
        <p:spPr/>
        <p:txBody>
          <a:bodyPr/>
          <a:lstStyle/>
          <a:p>
            <a:pPr>
              <a:defRPr/>
            </a:pPr>
            <a:fld id="{7A610A4F-817E-4462-AAC2-73D732CE64BD}" type="slidenum">
              <a:rPr lang="en-US" altLang="en-US" smtClean="0"/>
              <a:pPr>
                <a:defRPr/>
              </a:pPr>
              <a:t>42</a:t>
            </a:fld>
            <a:endParaRPr lang="en-US" altLang="en-US">
              <a:solidFill>
                <a:srgbClr val="002C77"/>
              </a:solidFill>
            </a:endParaRPr>
          </a:p>
        </p:txBody>
      </p:sp>
    </p:spTree>
    <p:extLst>
      <p:ext uri="{BB962C8B-B14F-4D97-AF65-F5344CB8AC3E}">
        <p14:creationId xmlns:p14="http://schemas.microsoft.com/office/powerpoint/2010/main" val="3608852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6AE6-F777-47C7-A02D-D0C8E5AC519C}"/>
              </a:ext>
            </a:extLst>
          </p:cNvPr>
          <p:cNvSpPr>
            <a:spLocks noGrp="1"/>
          </p:cNvSpPr>
          <p:nvPr>
            <p:ph type="title"/>
          </p:nvPr>
        </p:nvSpPr>
        <p:spPr/>
        <p:txBody>
          <a:bodyPr/>
          <a:lstStyle/>
          <a:p>
            <a:r>
              <a:rPr lang="en-US" dirty="0"/>
              <a:t>What’s next? </a:t>
            </a:r>
          </a:p>
        </p:txBody>
      </p:sp>
      <p:sp>
        <p:nvSpPr>
          <p:cNvPr id="3" name="Content Placeholder 2">
            <a:extLst>
              <a:ext uri="{FF2B5EF4-FFF2-40B4-BE49-F238E27FC236}">
                <a16:creationId xmlns:a16="http://schemas.microsoft.com/office/drawing/2014/main" id="{FC9CE01A-D4DA-4628-8A50-DBF3BD70E06F}"/>
              </a:ext>
            </a:extLst>
          </p:cNvPr>
          <p:cNvSpPr>
            <a:spLocks noGrp="1"/>
          </p:cNvSpPr>
          <p:nvPr>
            <p:ph idx="1"/>
          </p:nvPr>
        </p:nvSpPr>
        <p:spPr>
          <a:xfrm>
            <a:off x="228600" y="1752600"/>
            <a:ext cx="8686800" cy="4114800"/>
          </a:xfrm>
        </p:spPr>
        <p:txBody>
          <a:bodyPr/>
          <a:lstStyle/>
          <a:p>
            <a:pPr marL="0" indent="0">
              <a:buNone/>
            </a:pPr>
            <a:r>
              <a:rPr lang="en-US" sz="2400" dirty="0"/>
              <a:t>1. Let’s do some out of the box thinking; be innovative/ creative.</a:t>
            </a:r>
          </a:p>
          <a:p>
            <a:pPr marL="0" indent="0">
              <a:buNone/>
            </a:pPr>
            <a:r>
              <a:rPr lang="en-US" sz="2400" dirty="0"/>
              <a:t>2. Yes, my department/division chair and colleagues are supportive, and yet, my institution could…</a:t>
            </a:r>
          </a:p>
          <a:p>
            <a:pPr marL="0" indent="0">
              <a:buNone/>
            </a:pPr>
            <a:r>
              <a:rPr lang="en-US" sz="2400" dirty="0"/>
              <a:t>	-start conversations</a:t>
            </a:r>
          </a:p>
          <a:p>
            <a:pPr marL="0" indent="0">
              <a:buNone/>
            </a:pPr>
            <a:r>
              <a:rPr lang="en-US" sz="2400" dirty="0"/>
              <a:t>	-provide accommodations (flexibility)</a:t>
            </a:r>
          </a:p>
          <a:p>
            <a:pPr marL="0" indent="0">
              <a:buNone/>
            </a:pPr>
            <a:r>
              <a:rPr lang="en-US" sz="2400" dirty="0"/>
              <a:t>	-promote resources (better and more)</a:t>
            </a:r>
          </a:p>
          <a:p>
            <a:pPr marL="0" indent="0">
              <a:buNone/>
            </a:pPr>
            <a:r>
              <a:rPr lang="en-US" sz="2400" dirty="0"/>
              <a:t>	-build support (on-site child and adult day care? </a:t>
            </a:r>
            <a:r>
              <a:rPr lang="en-US" sz="2400" i="1" dirty="0"/>
              <a:t>– we 	provide housing for undergrads, why not residents, 	fellows, and day care?</a:t>
            </a:r>
            <a:r>
              <a:rPr lang="en-US" sz="2400" dirty="0"/>
              <a: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31511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B362-ED52-407D-AE1E-1233C9F1C956}"/>
              </a:ext>
            </a:extLst>
          </p:cNvPr>
          <p:cNvSpPr>
            <a:spLocks noGrp="1"/>
          </p:cNvSpPr>
          <p:nvPr>
            <p:ph type="title"/>
          </p:nvPr>
        </p:nvSpPr>
        <p:spPr>
          <a:xfrm>
            <a:off x="163913" y="307439"/>
            <a:ext cx="8816174" cy="1143000"/>
          </a:xfrm>
        </p:spPr>
        <p:txBody>
          <a:bodyPr/>
          <a:lstStyle/>
          <a:p>
            <a:r>
              <a:rPr lang="en-US" dirty="0"/>
              <a:t>What can we do now? </a:t>
            </a:r>
            <a:br>
              <a:rPr lang="en-US" dirty="0"/>
            </a:br>
            <a:r>
              <a:rPr lang="en-US" dirty="0"/>
              <a:t>Virtual Caregiving Community groups!</a:t>
            </a:r>
          </a:p>
        </p:txBody>
      </p:sp>
      <p:sp>
        <p:nvSpPr>
          <p:cNvPr id="3" name="Content Placeholder 2">
            <a:extLst>
              <a:ext uri="{FF2B5EF4-FFF2-40B4-BE49-F238E27FC236}">
                <a16:creationId xmlns:a16="http://schemas.microsoft.com/office/drawing/2014/main" id="{913BA0E8-1A3A-4EA9-82DA-0554601A416B}"/>
              </a:ext>
            </a:extLst>
          </p:cNvPr>
          <p:cNvSpPr>
            <a:spLocks noGrp="1"/>
          </p:cNvSpPr>
          <p:nvPr>
            <p:ph idx="1"/>
          </p:nvPr>
        </p:nvSpPr>
        <p:spPr>
          <a:xfrm>
            <a:off x="1480" y="1855386"/>
            <a:ext cx="8582025" cy="4114800"/>
          </a:xfrm>
        </p:spPr>
        <p:txBody>
          <a:bodyPr/>
          <a:lstStyle/>
          <a:p>
            <a:pPr lvl="2"/>
            <a:r>
              <a:rPr lang="en-US" b="1" dirty="0"/>
              <a:t>Caregivers of Spouses/Partners </a:t>
            </a:r>
          </a:p>
          <a:p>
            <a:pPr lvl="3"/>
            <a:r>
              <a:rPr lang="en-US" b="1" dirty="0"/>
              <a:t>Tuesday, May 9, 2023</a:t>
            </a:r>
            <a:r>
              <a:rPr lang="en-US" dirty="0"/>
              <a:t>, 6:00 p.m. - 7:30 p.m. </a:t>
            </a:r>
          </a:p>
          <a:p>
            <a:pPr lvl="3"/>
            <a:r>
              <a:rPr lang="en-US" dirty="0">
                <a:solidFill>
                  <a:srgbClr val="FF0000"/>
                </a:solidFill>
              </a:rPr>
              <a:t>Zoom – must register!</a:t>
            </a:r>
          </a:p>
          <a:p>
            <a:pPr lvl="3"/>
            <a:r>
              <a:rPr lang="en-US" i="1" dirty="0"/>
              <a:t>Bob Wise, MD</a:t>
            </a:r>
            <a:r>
              <a:rPr lang="en-US" dirty="0"/>
              <a:t> (Lead), </a:t>
            </a:r>
            <a:r>
              <a:rPr lang="en-US" i="1" dirty="0"/>
              <a:t>Kim Skarupski, PhD</a:t>
            </a:r>
            <a:r>
              <a:rPr lang="en-US" dirty="0"/>
              <a:t> (Facilitator)</a:t>
            </a:r>
          </a:p>
          <a:p>
            <a:pPr lvl="2"/>
            <a:endParaRPr lang="en-US" b="1" dirty="0"/>
          </a:p>
          <a:p>
            <a:pPr lvl="2"/>
            <a:r>
              <a:rPr lang="en-US" b="1" dirty="0"/>
              <a:t>Caregivers of Parents/Family Members</a:t>
            </a:r>
            <a:r>
              <a:rPr lang="en-US" dirty="0"/>
              <a:t> </a:t>
            </a:r>
          </a:p>
          <a:p>
            <a:pPr lvl="3"/>
            <a:r>
              <a:rPr lang="en-US" b="1" dirty="0"/>
              <a:t>Wednesday, May 17, 2023</a:t>
            </a:r>
            <a:r>
              <a:rPr lang="en-US" dirty="0"/>
              <a:t>, 6:00 p.m. – 7:30 p.m. </a:t>
            </a:r>
          </a:p>
          <a:p>
            <a:pPr lvl="3"/>
            <a:r>
              <a:rPr lang="en-US" dirty="0">
                <a:solidFill>
                  <a:srgbClr val="FF0000"/>
                </a:solidFill>
              </a:rPr>
              <a:t>Zoom - must register!</a:t>
            </a:r>
          </a:p>
          <a:p>
            <a:pPr lvl="3"/>
            <a:r>
              <a:rPr lang="en-US" i="1" dirty="0"/>
              <a:t>Catherine Washburn, MD</a:t>
            </a:r>
            <a:r>
              <a:rPr lang="en-US" dirty="0"/>
              <a:t> (Lead), </a:t>
            </a:r>
            <a:r>
              <a:rPr lang="en-US" i="1" dirty="0"/>
              <a:t>Kim Skarupski, PhD</a:t>
            </a:r>
            <a:r>
              <a:rPr lang="en-US" dirty="0"/>
              <a:t> (Facilitator)</a:t>
            </a:r>
          </a:p>
          <a:p>
            <a:r>
              <a:rPr lang="en-US" dirty="0">
                <a:solidFill>
                  <a:srgbClr val="FF0000"/>
                </a:solidFill>
              </a:rPr>
              <a:t>See the March OFD email in your inbox </a:t>
            </a:r>
            <a:r>
              <a:rPr lang="en-US" i="1" dirty="0">
                <a:solidFill>
                  <a:srgbClr val="FF0000"/>
                </a:solidFill>
              </a:rPr>
              <a:t>(or already in your trash)</a:t>
            </a:r>
          </a:p>
        </p:txBody>
      </p:sp>
      <p:sp>
        <p:nvSpPr>
          <p:cNvPr id="6" name="Slide Number Placeholder 5">
            <a:extLst>
              <a:ext uri="{FF2B5EF4-FFF2-40B4-BE49-F238E27FC236}">
                <a16:creationId xmlns:a16="http://schemas.microsoft.com/office/drawing/2014/main" id="{6A12B3A3-DBCA-44B5-9372-2E01FA7DF3C2}"/>
              </a:ext>
            </a:extLst>
          </p:cNvPr>
          <p:cNvSpPr>
            <a:spLocks noGrp="1"/>
          </p:cNvSpPr>
          <p:nvPr>
            <p:ph type="sldNum" sz="quarter" idx="12"/>
          </p:nvPr>
        </p:nvSpPr>
        <p:spPr/>
        <p:txBody>
          <a:bodyPr/>
          <a:lstStyle/>
          <a:p>
            <a:pPr>
              <a:defRPr/>
            </a:pPr>
            <a:fld id="{7A610A4F-817E-4462-AAC2-73D732CE64BD}" type="slidenum">
              <a:rPr lang="en-US" altLang="en-US" smtClean="0"/>
              <a:pPr>
                <a:defRPr/>
              </a:pPr>
              <a:t>44</a:t>
            </a:fld>
            <a:endParaRPr lang="en-US" altLang="en-US" dirty="0">
              <a:solidFill>
                <a:srgbClr val="002C77"/>
              </a:solidFill>
            </a:endParaRPr>
          </a:p>
        </p:txBody>
      </p:sp>
    </p:spTree>
    <p:extLst>
      <p:ext uri="{BB962C8B-B14F-4D97-AF65-F5344CB8AC3E}">
        <p14:creationId xmlns:p14="http://schemas.microsoft.com/office/powerpoint/2010/main" val="1937274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623-5823-4B53-887F-33A97FD00CC8}"/>
              </a:ext>
            </a:extLst>
          </p:cNvPr>
          <p:cNvSpPr>
            <a:spLocks noGrp="1"/>
          </p:cNvSpPr>
          <p:nvPr>
            <p:ph type="title"/>
          </p:nvPr>
        </p:nvSpPr>
        <p:spPr/>
        <p:txBody>
          <a:bodyPr/>
          <a:lstStyle/>
          <a:p>
            <a:r>
              <a:rPr lang="en-US" dirty="0"/>
              <a:t>Agenda &amp; Goals</a:t>
            </a:r>
          </a:p>
        </p:txBody>
      </p:sp>
      <p:sp>
        <p:nvSpPr>
          <p:cNvPr id="3" name="Content Placeholder 2">
            <a:extLst>
              <a:ext uri="{FF2B5EF4-FFF2-40B4-BE49-F238E27FC236}">
                <a16:creationId xmlns:a16="http://schemas.microsoft.com/office/drawing/2014/main" id="{98D08770-0622-4D01-8234-A489B726CE49}"/>
              </a:ext>
            </a:extLst>
          </p:cNvPr>
          <p:cNvSpPr>
            <a:spLocks noGrp="1"/>
          </p:cNvSpPr>
          <p:nvPr>
            <p:ph idx="1"/>
          </p:nvPr>
        </p:nvSpPr>
        <p:spPr>
          <a:xfrm>
            <a:off x="-14056" y="1752600"/>
            <a:ext cx="9067800" cy="4114800"/>
          </a:xfrm>
        </p:spPr>
        <p:txBody>
          <a:bodyPr/>
          <a:lstStyle/>
          <a:p>
            <a:pPr marL="457200" lvl="1" indent="0">
              <a:buNone/>
            </a:pPr>
            <a:r>
              <a:rPr lang="en-US" dirty="0"/>
              <a:t>Share our survey results &amp; engage in conversation around three topics: </a:t>
            </a:r>
          </a:p>
          <a:p>
            <a:pPr marL="457200" lvl="1" indent="0">
              <a:buNone/>
            </a:pPr>
            <a:r>
              <a:rPr lang="en-US" dirty="0"/>
              <a:t>	I.   Caregiver &amp; Care Recipient Characteristics</a:t>
            </a:r>
          </a:p>
          <a:p>
            <a:pPr marL="457200" lvl="1" indent="0">
              <a:buNone/>
            </a:pPr>
            <a:r>
              <a:rPr lang="en-US" dirty="0"/>
              <a:t>	II.  Caregiver Strain</a:t>
            </a:r>
          </a:p>
          <a:p>
            <a:pPr marL="457200" lvl="1" indent="0">
              <a:buNone/>
            </a:pPr>
            <a:r>
              <a:rPr lang="en-US" dirty="0"/>
              <a:t>	III. Caregiving Resources</a:t>
            </a:r>
          </a:p>
          <a:p>
            <a:endParaRPr lang="en-US" dirty="0">
              <a:solidFill>
                <a:srgbClr val="FF0000"/>
              </a:solidFill>
            </a:endParaRPr>
          </a:p>
          <a:p>
            <a:pPr algn="ctr"/>
            <a:r>
              <a:rPr lang="en-US" dirty="0">
                <a:solidFill>
                  <a:srgbClr val="FF0000"/>
                </a:solidFill>
              </a:rPr>
              <a:t>Our Goals: to inform, inspire, and invite you in a modest effort we’re calling…</a:t>
            </a:r>
          </a:p>
        </p:txBody>
      </p:sp>
      <p:sp>
        <p:nvSpPr>
          <p:cNvPr id="6" name="Slide Number Placeholder 5">
            <a:extLst>
              <a:ext uri="{FF2B5EF4-FFF2-40B4-BE49-F238E27FC236}">
                <a16:creationId xmlns:a16="http://schemas.microsoft.com/office/drawing/2014/main" id="{ADCDD226-2435-48EF-B368-2B39D69B6E10}"/>
              </a:ext>
            </a:extLst>
          </p:cNvPr>
          <p:cNvSpPr>
            <a:spLocks noGrp="1"/>
          </p:cNvSpPr>
          <p:nvPr>
            <p:ph type="sldNum" sz="quarter" idx="12"/>
          </p:nvPr>
        </p:nvSpPr>
        <p:spPr/>
        <p:txBody>
          <a:bodyPr/>
          <a:lstStyle/>
          <a:p>
            <a:pPr>
              <a:defRPr/>
            </a:pPr>
            <a:fld id="{7A610A4F-817E-4462-AAC2-73D732CE64BD}" type="slidenum">
              <a:rPr lang="en-US" altLang="en-US" smtClean="0"/>
              <a:pPr>
                <a:defRPr/>
              </a:pPr>
              <a:t>45</a:t>
            </a:fld>
            <a:endParaRPr lang="en-US" altLang="en-US">
              <a:solidFill>
                <a:srgbClr val="002C77"/>
              </a:solidFill>
            </a:endParaRPr>
          </a:p>
        </p:txBody>
      </p:sp>
    </p:spTree>
    <p:extLst>
      <p:ext uri="{BB962C8B-B14F-4D97-AF65-F5344CB8AC3E}">
        <p14:creationId xmlns:p14="http://schemas.microsoft.com/office/powerpoint/2010/main" val="81423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B971-FB22-4568-A3E9-FDF5794EAEBB}"/>
              </a:ext>
            </a:extLst>
          </p:cNvPr>
          <p:cNvSpPr>
            <a:spLocks noGrp="1"/>
          </p:cNvSpPr>
          <p:nvPr>
            <p:ph type="title"/>
          </p:nvPr>
        </p:nvSpPr>
        <p:spPr>
          <a:xfrm>
            <a:off x="381000" y="304800"/>
            <a:ext cx="7772400" cy="1143000"/>
          </a:xfrm>
        </p:spPr>
        <p:txBody>
          <a:bodyPr/>
          <a:lstStyle/>
          <a:p>
            <a:r>
              <a:rPr lang="en-US" dirty="0"/>
              <a:t>Organizational Change </a:t>
            </a:r>
            <a:br>
              <a:rPr lang="en-US" dirty="0"/>
            </a:br>
            <a:r>
              <a:rPr lang="en-US" dirty="0"/>
              <a:t>	</a:t>
            </a:r>
            <a:r>
              <a:rPr lang="en-US" sz="2400" dirty="0"/>
              <a:t>(Kotter, 2011, 2012)</a:t>
            </a:r>
          </a:p>
        </p:txBody>
      </p:sp>
      <p:sp>
        <p:nvSpPr>
          <p:cNvPr id="3" name="Content Placeholder 2">
            <a:extLst>
              <a:ext uri="{FF2B5EF4-FFF2-40B4-BE49-F238E27FC236}">
                <a16:creationId xmlns:a16="http://schemas.microsoft.com/office/drawing/2014/main" id="{818EDC3C-3D81-4CE8-908B-9B28F1332266}"/>
              </a:ext>
            </a:extLst>
          </p:cNvPr>
          <p:cNvSpPr>
            <a:spLocks noGrp="1"/>
          </p:cNvSpPr>
          <p:nvPr>
            <p:ph idx="1"/>
          </p:nvPr>
        </p:nvSpPr>
        <p:spPr>
          <a:xfrm>
            <a:off x="685800" y="1752600"/>
            <a:ext cx="7772400" cy="4114800"/>
          </a:xfrm>
        </p:spPr>
        <p:txBody>
          <a:bodyPr/>
          <a:lstStyle/>
          <a:p>
            <a:r>
              <a:rPr lang="en-US" dirty="0">
                <a:highlight>
                  <a:srgbClr val="FFFF00"/>
                </a:highlight>
              </a:rPr>
              <a:t>Creating a sense of urgency </a:t>
            </a:r>
            <a:r>
              <a:rPr lang="en-US" dirty="0">
                <a:solidFill>
                  <a:srgbClr val="FF0000"/>
                </a:solidFill>
                <a:highlight>
                  <a:srgbClr val="FFFF00"/>
                </a:highlight>
              </a:rPr>
              <a:t>?</a:t>
            </a:r>
            <a:endParaRPr lang="en-US" dirty="0">
              <a:highlight>
                <a:srgbClr val="FFFF00"/>
              </a:highlight>
            </a:endParaRPr>
          </a:p>
          <a:p>
            <a:r>
              <a:rPr lang="en-US" dirty="0"/>
              <a:t>Guiding coalition</a:t>
            </a:r>
          </a:p>
          <a:p>
            <a:r>
              <a:rPr lang="en-US" dirty="0"/>
              <a:t>Vision and strategy</a:t>
            </a:r>
          </a:p>
          <a:p>
            <a:r>
              <a:rPr lang="en-US" dirty="0"/>
              <a:t>Communicating the vision</a:t>
            </a:r>
          </a:p>
          <a:p>
            <a:r>
              <a:rPr lang="en-US" dirty="0"/>
              <a:t>Identify obstacles (empowering people) </a:t>
            </a:r>
          </a:p>
          <a:p>
            <a:r>
              <a:rPr lang="en-US" dirty="0">
                <a:highlight>
                  <a:srgbClr val="FFFF00"/>
                </a:highlight>
              </a:rPr>
              <a:t>Generate short-term wins !</a:t>
            </a:r>
          </a:p>
          <a:p>
            <a:r>
              <a:rPr lang="en-US" dirty="0">
                <a:solidFill>
                  <a:schemeClr val="bg1">
                    <a:lumMod val="75000"/>
                  </a:schemeClr>
                </a:solidFill>
              </a:rPr>
              <a:t>Sustaining change</a:t>
            </a:r>
          </a:p>
          <a:p>
            <a:r>
              <a:rPr lang="en-US" dirty="0">
                <a:solidFill>
                  <a:schemeClr val="bg1">
                    <a:lumMod val="75000"/>
                  </a:schemeClr>
                </a:solidFill>
              </a:rPr>
              <a:t>Institutionalizing/anchoring the change</a:t>
            </a:r>
          </a:p>
        </p:txBody>
      </p:sp>
      <p:sp>
        <p:nvSpPr>
          <p:cNvPr id="6" name="Slide Number Placeholder 5">
            <a:extLst>
              <a:ext uri="{FF2B5EF4-FFF2-40B4-BE49-F238E27FC236}">
                <a16:creationId xmlns:a16="http://schemas.microsoft.com/office/drawing/2014/main" id="{DE2F4C4C-53FF-4078-AA43-EF9995BADAC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610A4F-817E-4462-AAC2-73D732CE64BD}"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94678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4EB9-782C-465F-9CD1-82EDEABDB847}"/>
              </a:ext>
            </a:extLst>
          </p:cNvPr>
          <p:cNvSpPr>
            <a:spLocks noGrp="1"/>
          </p:cNvSpPr>
          <p:nvPr>
            <p:ph type="title"/>
          </p:nvPr>
        </p:nvSpPr>
        <p:spPr/>
        <p:txBody>
          <a:bodyPr/>
          <a:lstStyle/>
          <a:p>
            <a:r>
              <a:rPr lang="en-US" dirty="0"/>
              <a:t>The Leadership Challenge </a:t>
            </a:r>
            <a:br>
              <a:rPr lang="en-US" dirty="0"/>
            </a:br>
            <a:r>
              <a:rPr lang="en-US" sz="2400" dirty="0"/>
              <a:t>(Kouzes &amp; Posner, 2012)</a:t>
            </a:r>
          </a:p>
        </p:txBody>
      </p:sp>
      <p:sp>
        <p:nvSpPr>
          <p:cNvPr id="3" name="Content Placeholder 2">
            <a:extLst>
              <a:ext uri="{FF2B5EF4-FFF2-40B4-BE49-F238E27FC236}">
                <a16:creationId xmlns:a16="http://schemas.microsoft.com/office/drawing/2014/main" id="{EE25EFD0-DF17-4AAD-8703-87E7BDD6DBC1}"/>
              </a:ext>
            </a:extLst>
          </p:cNvPr>
          <p:cNvSpPr>
            <a:spLocks noGrp="1"/>
          </p:cNvSpPr>
          <p:nvPr>
            <p:ph idx="1"/>
          </p:nvPr>
        </p:nvSpPr>
        <p:spPr>
          <a:xfrm>
            <a:off x="685800" y="1747416"/>
            <a:ext cx="7772400" cy="4114800"/>
          </a:xfrm>
        </p:spPr>
        <p:txBody>
          <a:bodyPr/>
          <a:lstStyle/>
          <a:p>
            <a:r>
              <a:rPr lang="en-US" dirty="0"/>
              <a:t>Model the way</a:t>
            </a:r>
          </a:p>
          <a:p>
            <a:r>
              <a:rPr lang="en-US" dirty="0"/>
              <a:t>Inspire a shared vision</a:t>
            </a:r>
          </a:p>
          <a:p>
            <a:r>
              <a:rPr lang="en-US" dirty="0"/>
              <a:t>Challenge the process</a:t>
            </a:r>
          </a:p>
          <a:p>
            <a:r>
              <a:rPr lang="en-US" dirty="0"/>
              <a:t>Enable others to act</a:t>
            </a:r>
          </a:p>
          <a:p>
            <a:r>
              <a:rPr lang="en-US" dirty="0"/>
              <a:t>Encourage the heart			</a:t>
            </a:r>
          </a:p>
        </p:txBody>
      </p:sp>
      <p:sp>
        <p:nvSpPr>
          <p:cNvPr id="6" name="Slide Number Placeholder 5">
            <a:extLst>
              <a:ext uri="{FF2B5EF4-FFF2-40B4-BE49-F238E27FC236}">
                <a16:creationId xmlns:a16="http://schemas.microsoft.com/office/drawing/2014/main" id="{29C07AF4-73CA-4DEE-B727-DCE1F14C95C9}"/>
              </a:ext>
            </a:extLst>
          </p:cNvPr>
          <p:cNvSpPr>
            <a:spLocks noGrp="1"/>
          </p:cNvSpPr>
          <p:nvPr>
            <p:ph type="sldNum" sz="quarter" idx="12"/>
          </p:nvPr>
        </p:nvSpPr>
        <p:spPr/>
        <p:txBody>
          <a:bodyPr/>
          <a:lstStyle/>
          <a:p>
            <a:pPr>
              <a:defRPr/>
            </a:pPr>
            <a:fld id="{7A610A4F-817E-4462-AAC2-73D732CE64BD}" type="slidenum">
              <a:rPr lang="en-US" altLang="en-US" smtClean="0"/>
              <a:pPr>
                <a:defRPr/>
              </a:pPr>
              <a:t>47</a:t>
            </a:fld>
            <a:endParaRPr lang="en-US" altLang="en-US">
              <a:solidFill>
                <a:srgbClr val="002C77"/>
              </a:solidFill>
            </a:endParaRPr>
          </a:p>
        </p:txBody>
      </p:sp>
      <p:sp>
        <p:nvSpPr>
          <p:cNvPr id="7" name="TextBox 6">
            <a:extLst>
              <a:ext uri="{FF2B5EF4-FFF2-40B4-BE49-F238E27FC236}">
                <a16:creationId xmlns:a16="http://schemas.microsoft.com/office/drawing/2014/main" id="{A548FB9E-8742-4387-983A-3F9AE9FF0803}"/>
              </a:ext>
            </a:extLst>
          </p:cNvPr>
          <p:cNvSpPr txBox="1"/>
          <p:nvPr/>
        </p:nvSpPr>
        <p:spPr>
          <a:xfrm>
            <a:off x="828486" y="5059740"/>
            <a:ext cx="7293984" cy="1569660"/>
          </a:xfrm>
          <a:prstGeom prst="rect">
            <a:avLst/>
          </a:prstGeom>
          <a:noFill/>
        </p:spPr>
        <p:txBody>
          <a:bodyPr wrap="none" rtlCol="0">
            <a:spAutoFit/>
          </a:bodyPr>
          <a:lstStyle/>
          <a:p>
            <a:r>
              <a:rPr lang="en-US" dirty="0">
                <a:solidFill>
                  <a:srgbClr val="254B8E"/>
                </a:solidFill>
                <a:highlight>
                  <a:srgbClr val="FFFF00"/>
                </a:highlight>
              </a:rPr>
              <a:t>Lead!</a:t>
            </a:r>
            <a:r>
              <a:rPr lang="en-US" i="1" dirty="0">
                <a:solidFill>
                  <a:srgbClr val="254B8E"/>
                </a:solidFill>
              </a:rPr>
              <a:t> (or at least be a “courageous follower”</a:t>
            </a:r>
          </a:p>
          <a:p>
            <a:r>
              <a:rPr lang="en-US" i="1" dirty="0">
                <a:solidFill>
                  <a:srgbClr val="254B8E"/>
                </a:solidFill>
              </a:rPr>
              <a:t> – by standing up to and for our leaders!, </a:t>
            </a:r>
            <a:r>
              <a:rPr lang="en-US" i="1" dirty="0" err="1">
                <a:solidFill>
                  <a:srgbClr val="254B8E"/>
                </a:solidFill>
              </a:rPr>
              <a:t>Chaleff</a:t>
            </a:r>
            <a:r>
              <a:rPr lang="en-US" i="1" dirty="0">
                <a:solidFill>
                  <a:srgbClr val="254B8E"/>
                </a:solidFill>
              </a:rPr>
              <a:t>, 1995)</a:t>
            </a:r>
          </a:p>
          <a:p>
            <a:endParaRPr lang="en-US" i="1" dirty="0">
              <a:highlight>
                <a:srgbClr val="FFFF00"/>
              </a:highlight>
            </a:endParaRPr>
          </a:p>
          <a:p>
            <a:pPr algn="ctr"/>
            <a:r>
              <a:rPr lang="en-US" b="1" i="1" dirty="0">
                <a:solidFill>
                  <a:srgbClr val="FF0000"/>
                </a:solidFill>
                <a:highlight>
                  <a:srgbClr val="FFFF00"/>
                </a:highlight>
              </a:rPr>
              <a:t>CHALLENGE INERTIA!</a:t>
            </a:r>
          </a:p>
        </p:txBody>
      </p:sp>
    </p:spTree>
    <p:extLst>
      <p:ext uri="{BB962C8B-B14F-4D97-AF65-F5344CB8AC3E}">
        <p14:creationId xmlns:p14="http://schemas.microsoft.com/office/powerpoint/2010/main" val="14781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7F28-8BCD-4C4B-85C7-711D8B6A25D8}"/>
              </a:ext>
            </a:extLst>
          </p:cNvPr>
          <p:cNvSpPr>
            <a:spLocks noGrp="1"/>
          </p:cNvSpPr>
          <p:nvPr>
            <p:ph type="title"/>
          </p:nvPr>
        </p:nvSpPr>
        <p:spPr>
          <a:xfrm>
            <a:off x="533400" y="605589"/>
            <a:ext cx="7772400" cy="1143000"/>
          </a:xfrm>
        </p:spPr>
        <p:txBody>
          <a:bodyPr/>
          <a:lstStyle/>
          <a:p>
            <a:r>
              <a:rPr lang="en-US" dirty="0"/>
              <a:t>We appreciate you!</a:t>
            </a:r>
          </a:p>
        </p:txBody>
      </p:sp>
      <p:sp>
        <p:nvSpPr>
          <p:cNvPr id="3" name="Content Placeholder 2">
            <a:extLst>
              <a:ext uri="{FF2B5EF4-FFF2-40B4-BE49-F238E27FC236}">
                <a16:creationId xmlns:a16="http://schemas.microsoft.com/office/drawing/2014/main" id="{DABAA0D7-75ED-4D65-83B8-B187A4DECFDE}"/>
              </a:ext>
            </a:extLst>
          </p:cNvPr>
          <p:cNvSpPr>
            <a:spLocks noGrp="1"/>
          </p:cNvSpPr>
          <p:nvPr>
            <p:ph idx="1"/>
          </p:nvPr>
        </p:nvSpPr>
        <p:spPr/>
        <p:txBody>
          <a:bodyPr/>
          <a:lstStyle/>
          <a:p>
            <a:r>
              <a:rPr lang="en-US" dirty="0"/>
              <a:t>Thank you for investing your time with us today.</a:t>
            </a:r>
          </a:p>
          <a:p>
            <a:endParaRPr lang="en-US" dirty="0"/>
          </a:p>
          <a:p>
            <a:r>
              <a:rPr lang="en-US" dirty="0">
                <a:hlinkClick r:id="rId3"/>
              </a:rPr>
              <a:t>kskarupski@jhmi.edu</a:t>
            </a:r>
            <a:endParaRPr lang="en-US" dirty="0"/>
          </a:p>
          <a:p>
            <a:r>
              <a:rPr lang="en-US" dirty="0"/>
              <a:t>410-925-0257 (cell)</a:t>
            </a:r>
          </a:p>
          <a:p>
            <a:endParaRPr lang="en-US" dirty="0"/>
          </a:p>
          <a:p>
            <a:r>
              <a:rPr lang="en-US" dirty="0">
                <a:hlinkClick r:id="rId4"/>
              </a:rPr>
              <a:t>https://www.youtube.com/watch?v=HNBCVM4KbUM</a:t>
            </a:r>
            <a:endParaRPr lang="en-US" dirty="0"/>
          </a:p>
          <a:p>
            <a:pPr marL="0" indent="0">
              <a:buNone/>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61CE3CB5-E763-4CB8-B631-5F1AF5FD3224}"/>
              </a:ext>
            </a:extLst>
          </p:cNvPr>
          <p:cNvSpPr>
            <a:spLocks noGrp="1"/>
          </p:cNvSpPr>
          <p:nvPr>
            <p:ph type="sldNum" sz="quarter" idx="12"/>
          </p:nvPr>
        </p:nvSpPr>
        <p:spPr/>
        <p:txBody>
          <a:bodyPr/>
          <a:lstStyle/>
          <a:p>
            <a:pPr>
              <a:defRPr/>
            </a:pPr>
            <a:fld id="{7A610A4F-817E-4462-AAC2-73D732CE64BD}" type="slidenum">
              <a:rPr lang="en-US" altLang="en-US" smtClean="0"/>
              <a:pPr>
                <a:defRPr/>
              </a:pPr>
              <a:t>48</a:t>
            </a:fld>
            <a:endParaRPr lang="en-US" altLang="en-US">
              <a:solidFill>
                <a:srgbClr val="002C77"/>
              </a:solidFill>
            </a:endParaRPr>
          </a:p>
        </p:txBody>
      </p:sp>
    </p:spTree>
    <p:extLst>
      <p:ext uri="{BB962C8B-B14F-4D97-AF65-F5344CB8AC3E}">
        <p14:creationId xmlns:p14="http://schemas.microsoft.com/office/powerpoint/2010/main" val="344772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B971-FB22-4568-A3E9-FDF5794EAEBB}"/>
              </a:ext>
            </a:extLst>
          </p:cNvPr>
          <p:cNvSpPr>
            <a:spLocks noGrp="1"/>
          </p:cNvSpPr>
          <p:nvPr>
            <p:ph type="title"/>
          </p:nvPr>
        </p:nvSpPr>
        <p:spPr>
          <a:xfrm>
            <a:off x="377301" y="304800"/>
            <a:ext cx="6937900" cy="1143000"/>
          </a:xfrm>
        </p:spPr>
        <p:txBody>
          <a:bodyPr/>
          <a:lstStyle/>
          <a:p>
            <a:r>
              <a:rPr lang="en-US" dirty="0"/>
              <a:t>Our Goals: to </a:t>
            </a:r>
            <a:r>
              <a:rPr lang="en-US" dirty="0">
                <a:solidFill>
                  <a:srgbClr val="FFC000"/>
                </a:solidFill>
              </a:rPr>
              <a:t>inform, inspire, </a:t>
            </a:r>
            <a:br>
              <a:rPr lang="en-US" dirty="0">
                <a:solidFill>
                  <a:srgbClr val="FFC000"/>
                </a:solidFill>
              </a:rPr>
            </a:br>
            <a:r>
              <a:rPr lang="en-US" dirty="0">
                <a:solidFill>
                  <a:srgbClr val="FFC000"/>
                </a:solidFill>
              </a:rPr>
              <a:t>and invite </a:t>
            </a:r>
            <a:r>
              <a:rPr lang="en-US" dirty="0"/>
              <a:t>you…</a:t>
            </a:r>
            <a:br>
              <a:rPr lang="en-US" dirty="0"/>
            </a:br>
            <a:br>
              <a:rPr lang="en-US" dirty="0"/>
            </a:br>
            <a:r>
              <a:rPr lang="en-US" dirty="0"/>
              <a:t>	</a:t>
            </a:r>
            <a:endParaRPr lang="en-US" sz="2400" dirty="0"/>
          </a:p>
        </p:txBody>
      </p:sp>
      <p:sp>
        <p:nvSpPr>
          <p:cNvPr id="3" name="Content Placeholder 2">
            <a:extLst>
              <a:ext uri="{FF2B5EF4-FFF2-40B4-BE49-F238E27FC236}">
                <a16:creationId xmlns:a16="http://schemas.microsoft.com/office/drawing/2014/main" id="{818EDC3C-3D81-4CE8-908B-9B28F1332266}"/>
              </a:ext>
            </a:extLst>
          </p:cNvPr>
          <p:cNvSpPr>
            <a:spLocks noGrp="1"/>
          </p:cNvSpPr>
          <p:nvPr>
            <p:ph idx="1"/>
          </p:nvPr>
        </p:nvSpPr>
        <p:spPr>
          <a:xfrm>
            <a:off x="685800" y="2025958"/>
            <a:ext cx="7772400" cy="4114800"/>
          </a:xfrm>
        </p:spPr>
        <p:txBody>
          <a:bodyPr/>
          <a:lstStyle/>
          <a:p>
            <a:r>
              <a:rPr lang="en-US" dirty="0">
                <a:highlight>
                  <a:srgbClr val="FFFF00"/>
                </a:highlight>
              </a:rPr>
              <a:t>Creating a sense of urgency</a:t>
            </a:r>
          </a:p>
          <a:p>
            <a:r>
              <a:rPr lang="en-US" dirty="0"/>
              <a:t>Guiding coalition</a:t>
            </a:r>
          </a:p>
          <a:p>
            <a:r>
              <a:rPr lang="en-US" dirty="0"/>
              <a:t>Vision and strategy</a:t>
            </a:r>
          </a:p>
          <a:p>
            <a:r>
              <a:rPr lang="en-US" dirty="0"/>
              <a:t>Communicating the vision</a:t>
            </a:r>
          </a:p>
          <a:p>
            <a:r>
              <a:rPr lang="en-US" dirty="0"/>
              <a:t>Identify obstacles (empowering people) </a:t>
            </a:r>
          </a:p>
          <a:p>
            <a:r>
              <a:rPr lang="en-US" dirty="0"/>
              <a:t>Generating short-term wins</a:t>
            </a:r>
          </a:p>
          <a:p>
            <a:r>
              <a:rPr lang="en-US" dirty="0"/>
              <a:t>Sustaining change</a:t>
            </a:r>
          </a:p>
          <a:p>
            <a:r>
              <a:rPr lang="en-US" dirty="0"/>
              <a:t>Institutionalizing/anchoring the change</a:t>
            </a:r>
          </a:p>
        </p:txBody>
      </p:sp>
      <p:sp>
        <p:nvSpPr>
          <p:cNvPr id="6" name="Slide Number Placeholder 5">
            <a:extLst>
              <a:ext uri="{FF2B5EF4-FFF2-40B4-BE49-F238E27FC236}">
                <a16:creationId xmlns:a16="http://schemas.microsoft.com/office/drawing/2014/main" id="{DE2F4C4C-53FF-4078-AA43-EF9995BADAC8}"/>
              </a:ext>
            </a:extLst>
          </p:cNvPr>
          <p:cNvSpPr>
            <a:spLocks noGrp="1"/>
          </p:cNvSpPr>
          <p:nvPr>
            <p:ph type="sldNum" sz="quarter" idx="12"/>
          </p:nvPr>
        </p:nvSpPr>
        <p:spPr/>
        <p:txBody>
          <a:bodyPr/>
          <a:lstStyle/>
          <a:p>
            <a:pPr>
              <a:defRPr/>
            </a:pPr>
            <a:fld id="{7A610A4F-817E-4462-AAC2-73D732CE64BD}" type="slidenum">
              <a:rPr lang="en-US" altLang="en-US" smtClean="0"/>
              <a:pPr>
                <a:defRPr/>
              </a:pPr>
              <a:t>5</a:t>
            </a:fld>
            <a:endParaRPr lang="en-US" altLang="en-US">
              <a:solidFill>
                <a:srgbClr val="002C77"/>
              </a:solidFill>
            </a:endParaRPr>
          </a:p>
        </p:txBody>
      </p:sp>
      <p:sp>
        <p:nvSpPr>
          <p:cNvPr id="7" name="TextBox 6">
            <a:extLst>
              <a:ext uri="{FF2B5EF4-FFF2-40B4-BE49-F238E27FC236}">
                <a16:creationId xmlns:a16="http://schemas.microsoft.com/office/drawing/2014/main" id="{4F49CADB-D405-4F64-8DB9-8074CC3D71D1}"/>
              </a:ext>
            </a:extLst>
          </p:cNvPr>
          <p:cNvSpPr txBox="1"/>
          <p:nvPr/>
        </p:nvSpPr>
        <p:spPr>
          <a:xfrm>
            <a:off x="457200" y="1625848"/>
            <a:ext cx="8534400" cy="400110"/>
          </a:xfrm>
          <a:prstGeom prst="rect">
            <a:avLst/>
          </a:prstGeom>
          <a:noFill/>
        </p:spPr>
        <p:txBody>
          <a:bodyPr wrap="square" rtlCol="0">
            <a:spAutoFit/>
          </a:bodyPr>
          <a:lstStyle/>
          <a:p>
            <a:r>
              <a:rPr lang="en-US" sz="2000" dirty="0">
                <a:latin typeface="+mn-lt"/>
              </a:rPr>
              <a:t>(to join us on a modest ‘</a:t>
            </a:r>
            <a:r>
              <a:rPr lang="en-US" sz="2000" u="sng" dirty="0">
                <a:latin typeface="+mn-lt"/>
              </a:rPr>
              <a:t>Organizational </a:t>
            </a:r>
            <a:r>
              <a:rPr lang="en-US" sz="2000" u="sng" dirty="0" err="1">
                <a:latin typeface="+mn-lt"/>
              </a:rPr>
              <a:t>Changy</a:t>
            </a:r>
            <a:r>
              <a:rPr lang="en-US" sz="2000" dirty="0">
                <a:latin typeface="+mn-lt"/>
              </a:rPr>
              <a:t>’ thingy, </a:t>
            </a:r>
            <a:r>
              <a:rPr lang="en-US" sz="1400" i="1" dirty="0">
                <a:latin typeface="+mn-lt"/>
              </a:rPr>
              <a:t>Kotter, 2011, 2012</a:t>
            </a:r>
            <a:r>
              <a:rPr lang="en-US" sz="2000" dirty="0">
                <a:latin typeface="+mn-lt"/>
              </a:rPr>
              <a:t>)</a:t>
            </a:r>
          </a:p>
        </p:txBody>
      </p:sp>
    </p:spTree>
    <p:extLst>
      <p:ext uri="{BB962C8B-B14F-4D97-AF65-F5344CB8AC3E}">
        <p14:creationId xmlns:p14="http://schemas.microsoft.com/office/powerpoint/2010/main" val="20427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B172-8AC0-469D-BC4D-89D84AE9D758}"/>
              </a:ext>
            </a:extLst>
          </p:cNvPr>
          <p:cNvSpPr>
            <a:spLocks noGrp="1"/>
          </p:cNvSpPr>
          <p:nvPr>
            <p:ph type="title"/>
          </p:nvPr>
        </p:nvSpPr>
        <p:spPr/>
        <p:txBody>
          <a:bodyPr/>
          <a:lstStyle/>
          <a:p>
            <a:r>
              <a:rPr lang="en-US" dirty="0"/>
              <a:t>Population Demographics</a:t>
            </a:r>
            <a:br>
              <a:rPr lang="en-US" dirty="0"/>
            </a:br>
            <a:r>
              <a:rPr lang="en-US" sz="2000" i="1" dirty="0">
                <a:solidFill>
                  <a:srgbClr val="00B050"/>
                </a:solidFill>
              </a:rPr>
              <a:t>(green = worksheet answers)</a:t>
            </a:r>
          </a:p>
        </p:txBody>
      </p:sp>
      <p:sp>
        <p:nvSpPr>
          <p:cNvPr id="3" name="Content Placeholder 2">
            <a:extLst>
              <a:ext uri="{FF2B5EF4-FFF2-40B4-BE49-F238E27FC236}">
                <a16:creationId xmlns:a16="http://schemas.microsoft.com/office/drawing/2014/main" id="{E6B076EC-F591-44E6-B7F2-03911E67D93C}"/>
              </a:ext>
            </a:extLst>
          </p:cNvPr>
          <p:cNvSpPr>
            <a:spLocks noGrp="1"/>
          </p:cNvSpPr>
          <p:nvPr>
            <p:ph idx="1"/>
          </p:nvPr>
        </p:nvSpPr>
        <p:spPr>
          <a:xfrm>
            <a:off x="164306" y="1600200"/>
            <a:ext cx="8815388" cy="4114800"/>
          </a:xfrm>
        </p:spPr>
        <p:txBody>
          <a:bodyPr/>
          <a:lstStyle/>
          <a:p>
            <a:r>
              <a:rPr lang="en-US" dirty="0"/>
              <a:t>Did you know that…</a:t>
            </a:r>
          </a:p>
          <a:p>
            <a:pPr lvl="1"/>
            <a:r>
              <a:rPr lang="en-US" sz="2200" dirty="0"/>
              <a:t>Adults age 55+ = </a:t>
            </a:r>
            <a:r>
              <a:rPr lang="en-US" sz="2200" dirty="0">
                <a:solidFill>
                  <a:srgbClr val="00B050"/>
                </a:solidFill>
              </a:rPr>
              <a:t>29.4% </a:t>
            </a:r>
            <a:r>
              <a:rPr lang="en-US" sz="2200" dirty="0"/>
              <a:t>of the US population? </a:t>
            </a:r>
            <a:r>
              <a:rPr lang="en-US" sz="1400" i="1" dirty="0"/>
              <a:t>(2019 data)</a:t>
            </a:r>
          </a:p>
          <a:p>
            <a:pPr lvl="1"/>
            <a:r>
              <a:rPr lang="en-US" sz="2200" dirty="0"/>
              <a:t>There is no mandatory retirement for medical school faculty? </a:t>
            </a:r>
          </a:p>
          <a:p>
            <a:pPr lvl="2"/>
            <a:r>
              <a:rPr lang="en-US" sz="2000" dirty="0"/>
              <a:t>And that there is an </a:t>
            </a:r>
            <a:r>
              <a:rPr lang="en-US" sz="2000" u="sng" dirty="0"/>
              <a:t>anticipated need for physicians </a:t>
            </a:r>
            <a:r>
              <a:rPr lang="en-US" sz="2000" dirty="0"/>
              <a:t>due to estimated shortages in the next decade?</a:t>
            </a:r>
          </a:p>
          <a:p>
            <a:pPr lvl="2"/>
            <a:r>
              <a:rPr lang="en-US" sz="2000" dirty="0"/>
              <a:t>Which means that academic medicine faculty will likely </a:t>
            </a:r>
            <a:r>
              <a:rPr lang="en-US" sz="2000" u="sng" dirty="0"/>
              <a:t>remain in the workforce longer</a:t>
            </a:r>
            <a:r>
              <a:rPr lang="en-US" sz="2000" dirty="0"/>
              <a:t> than in previous decades?</a:t>
            </a:r>
          </a:p>
          <a:p>
            <a:pPr lvl="1"/>
            <a:r>
              <a:rPr lang="en-US" sz="2200" dirty="0"/>
              <a:t>Average age of FT med school faculty, nationally:</a:t>
            </a:r>
          </a:p>
          <a:p>
            <a:pPr lvl="2"/>
            <a:r>
              <a:rPr lang="en-US" sz="2000" dirty="0"/>
              <a:t>1987: 44.7 (faculty age 55+ = 19%)</a:t>
            </a:r>
          </a:p>
          <a:p>
            <a:pPr lvl="2"/>
            <a:r>
              <a:rPr lang="en-US" sz="2000" dirty="0"/>
              <a:t>2019: 49.1 (faculty age 55+ = 31%) </a:t>
            </a:r>
          </a:p>
          <a:p>
            <a:pPr lvl="2"/>
            <a:r>
              <a:rPr lang="en-US" sz="2000" dirty="0"/>
              <a:t>2021, </a:t>
            </a:r>
            <a:r>
              <a:rPr lang="en-US" sz="2000" dirty="0">
                <a:solidFill>
                  <a:srgbClr val="00B050"/>
                </a:solidFill>
              </a:rPr>
              <a:t>51.7</a:t>
            </a:r>
            <a:r>
              <a:rPr lang="en-US" sz="2000" dirty="0"/>
              <a:t> (faculty age 55+ = </a:t>
            </a:r>
            <a:r>
              <a:rPr lang="en-US" sz="2000" dirty="0">
                <a:solidFill>
                  <a:srgbClr val="00B050"/>
                </a:solidFill>
              </a:rPr>
              <a:t>28.3%</a:t>
            </a:r>
            <a:r>
              <a:rPr lang="en-US" sz="2000" dirty="0"/>
              <a:t>) @ Hopkins SOM</a:t>
            </a:r>
          </a:p>
          <a:p>
            <a:pPr marL="914400" lvl="2" indent="0">
              <a:buNone/>
            </a:pPr>
            <a:endParaRPr lang="en-US" sz="1400" dirty="0"/>
          </a:p>
          <a:p>
            <a:pPr lvl="2"/>
            <a:endParaRPr lang="en-US" sz="1600" dirty="0"/>
          </a:p>
          <a:p>
            <a:pPr marL="457200" lvl="1" indent="0">
              <a:buNone/>
            </a:pPr>
            <a:endParaRPr lang="en-US" dirty="0"/>
          </a:p>
        </p:txBody>
      </p:sp>
    </p:spTree>
    <p:extLst>
      <p:ext uri="{BB962C8B-B14F-4D97-AF65-F5344CB8AC3E}">
        <p14:creationId xmlns:p14="http://schemas.microsoft.com/office/powerpoint/2010/main" val="31002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3F99-3C91-409D-A4EE-501CB9B100C4}"/>
              </a:ext>
            </a:extLst>
          </p:cNvPr>
          <p:cNvSpPr>
            <a:spLocks noGrp="1"/>
          </p:cNvSpPr>
          <p:nvPr>
            <p:ph type="title"/>
          </p:nvPr>
        </p:nvSpPr>
        <p:spPr>
          <a:xfrm>
            <a:off x="304800" y="304800"/>
            <a:ext cx="7772400" cy="1143000"/>
          </a:xfrm>
        </p:spPr>
        <p:txBody>
          <a:bodyPr/>
          <a:lstStyle/>
          <a:p>
            <a:r>
              <a:rPr lang="en-US" dirty="0"/>
              <a:t>So, we’re getting older! </a:t>
            </a:r>
            <a:br>
              <a:rPr lang="en-US" dirty="0"/>
            </a:br>
            <a:r>
              <a:rPr lang="en-US" dirty="0">
                <a:solidFill>
                  <a:srgbClr val="FF0000"/>
                </a:solidFill>
              </a:rPr>
              <a:t>Who cares?</a:t>
            </a:r>
          </a:p>
        </p:txBody>
      </p:sp>
      <p:sp>
        <p:nvSpPr>
          <p:cNvPr id="3" name="Content Placeholder 2">
            <a:extLst>
              <a:ext uri="{FF2B5EF4-FFF2-40B4-BE49-F238E27FC236}">
                <a16:creationId xmlns:a16="http://schemas.microsoft.com/office/drawing/2014/main" id="{76029287-F96D-49E9-8E2B-2CEBA937F894}"/>
              </a:ext>
            </a:extLst>
          </p:cNvPr>
          <p:cNvSpPr>
            <a:spLocks noGrp="1"/>
          </p:cNvSpPr>
          <p:nvPr>
            <p:ph idx="1"/>
          </p:nvPr>
        </p:nvSpPr>
        <p:spPr>
          <a:xfrm>
            <a:off x="11837" y="1752600"/>
            <a:ext cx="8877300" cy="4114800"/>
          </a:xfrm>
        </p:spPr>
        <p:txBody>
          <a:bodyPr/>
          <a:lstStyle/>
          <a:p>
            <a:r>
              <a:rPr lang="en-US" sz="2400" dirty="0"/>
              <a:t>Life expectancy is increasing:</a:t>
            </a:r>
          </a:p>
          <a:p>
            <a:pPr lvl="1"/>
            <a:r>
              <a:rPr lang="en-US" sz="2400" dirty="0"/>
              <a:t>Average woman age 65 expected to live </a:t>
            </a:r>
            <a:r>
              <a:rPr lang="en-US" sz="2400" dirty="0">
                <a:solidFill>
                  <a:srgbClr val="00B050"/>
                </a:solidFill>
              </a:rPr>
              <a:t>20.5</a:t>
            </a:r>
            <a:r>
              <a:rPr lang="en-US" sz="2400" dirty="0"/>
              <a:t> more years</a:t>
            </a:r>
          </a:p>
          <a:p>
            <a:pPr lvl="1"/>
            <a:r>
              <a:rPr lang="en-US" sz="2400" dirty="0"/>
              <a:t>Average woman age 65 expected to live </a:t>
            </a:r>
            <a:r>
              <a:rPr lang="en-US" sz="2400" dirty="0">
                <a:solidFill>
                  <a:srgbClr val="00B050"/>
                </a:solidFill>
              </a:rPr>
              <a:t>18</a:t>
            </a:r>
            <a:r>
              <a:rPr lang="en-US" sz="2400" dirty="0"/>
              <a:t> more years</a:t>
            </a:r>
          </a:p>
          <a:p>
            <a:pPr marL="457200" lvl="1" indent="0">
              <a:buNone/>
            </a:pPr>
            <a:endParaRPr lang="en-US" sz="2000" dirty="0"/>
          </a:p>
          <a:p>
            <a:r>
              <a:rPr lang="en-US" sz="2400" dirty="0"/>
              <a:t>As populations age and live longer, what will inevitably rise? </a:t>
            </a:r>
          </a:p>
          <a:p>
            <a:pPr lvl="1"/>
            <a:r>
              <a:rPr lang="en-US" sz="2000" dirty="0">
                <a:solidFill>
                  <a:srgbClr val="00B050"/>
                </a:solidFill>
              </a:rPr>
              <a:t>Caregiving needs</a:t>
            </a:r>
          </a:p>
          <a:p>
            <a:pPr marL="457200" lvl="1" indent="0">
              <a:buNone/>
            </a:pPr>
            <a:endParaRPr lang="en-US" sz="2000" dirty="0">
              <a:solidFill>
                <a:srgbClr val="00B050"/>
              </a:solidFill>
            </a:endParaRPr>
          </a:p>
          <a:p>
            <a:r>
              <a:rPr lang="en-US" sz="2400" dirty="0"/>
              <a:t>Lower fertility rates have reduced number of available family members to provide/assist with care; so who has a greater likelihood of serving as a caregiver to parents/spouse/other family members? </a:t>
            </a:r>
          </a:p>
          <a:p>
            <a:pPr lvl="1"/>
            <a:r>
              <a:rPr lang="en-US" sz="2000" dirty="0">
                <a:solidFill>
                  <a:srgbClr val="00B050"/>
                </a:solidFill>
              </a:rPr>
              <a:t>Me (you)!</a:t>
            </a:r>
          </a:p>
          <a:p>
            <a:pPr marL="457200" lvl="1" indent="0">
              <a:buNone/>
            </a:pPr>
            <a:r>
              <a:rPr lang="en-US" sz="2000" dirty="0"/>
              <a:t>	</a:t>
            </a:r>
            <a:endParaRPr lang="en-US" dirty="0"/>
          </a:p>
        </p:txBody>
      </p:sp>
      <p:sp>
        <p:nvSpPr>
          <p:cNvPr id="6" name="Slide Number Placeholder 5">
            <a:extLst>
              <a:ext uri="{FF2B5EF4-FFF2-40B4-BE49-F238E27FC236}">
                <a16:creationId xmlns:a16="http://schemas.microsoft.com/office/drawing/2014/main" id="{F3591CED-13E7-4744-95A9-FC37859D7FC5}"/>
              </a:ext>
            </a:extLst>
          </p:cNvPr>
          <p:cNvSpPr>
            <a:spLocks noGrp="1"/>
          </p:cNvSpPr>
          <p:nvPr>
            <p:ph type="sldNum" sz="quarter" idx="12"/>
          </p:nvPr>
        </p:nvSpPr>
        <p:spPr/>
        <p:txBody>
          <a:bodyPr/>
          <a:lstStyle/>
          <a:p>
            <a:pPr>
              <a:defRPr/>
            </a:pPr>
            <a:fld id="{7A610A4F-817E-4462-AAC2-73D732CE64BD}" type="slidenum">
              <a:rPr lang="en-US" altLang="en-US" smtClean="0"/>
              <a:pPr>
                <a:defRPr/>
              </a:pPr>
              <a:t>7</a:t>
            </a:fld>
            <a:endParaRPr lang="en-US" altLang="en-US">
              <a:solidFill>
                <a:srgbClr val="002C77"/>
              </a:solidFill>
            </a:endParaRPr>
          </a:p>
        </p:txBody>
      </p:sp>
    </p:spTree>
    <p:extLst>
      <p:ext uri="{BB962C8B-B14F-4D97-AF65-F5344CB8AC3E}">
        <p14:creationId xmlns:p14="http://schemas.microsoft.com/office/powerpoint/2010/main" val="13599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B971-FB22-4568-A3E9-FDF5794EAEBB}"/>
              </a:ext>
            </a:extLst>
          </p:cNvPr>
          <p:cNvSpPr>
            <a:spLocks noGrp="1"/>
          </p:cNvSpPr>
          <p:nvPr>
            <p:ph type="title"/>
          </p:nvPr>
        </p:nvSpPr>
        <p:spPr>
          <a:xfrm>
            <a:off x="377301" y="304800"/>
            <a:ext cx="6937900" cy="1143000"/>
          </a:xfrm>
        </p:spPr>
        <p:txBody>
          <a:bodyPr/>
          <a:lstStyle/>
          <a:p>
            <a:r>
              <a:rPr lang="en-US" dirty="0"/>
              <a:t>Our Goals: to </a:t>
            </a:r>
            <a:r>
              <a:rPr lang="en-US" dirty="0">
                <a:highlight>
                  <a:srgbClr val="FFFF00"/>
                </a:highlight>
              </a:rPr>
              <a:t>inform</a:t>
            </a:r>
            <a:r>
              <a:rPr lang="en-US" dirty="0"/>
              <a:t>, inspire, </a:t>
            </a:r>
            <a:br>
              <a:rPr lang="en-US" dirty="0"/>
            </a:br>
            <a:r>
              <a:rPr lang="en-US" dirty="0"/>
              <a:t>and invite you…</a:t>
            </a:r>
            <a:br>
              <a:rPr lang="en-US" dirty="0"/>
            </a:br>
            <a:br>
              <a:rPr lang="en-US" dirty="0"/>
            </a:br>
            <a:r>
              <a:rPr lang="en-US" dirty="0"/>
              <a:t>	</a:t>
            </a:r>
            <a:endParaRPr lang="en-US" sz="2400" dirty="0"/>
          </a:p>
        </p:txBody>
      </p:sp>
      <p:sp>
        <p:nvSpPr>
          <p:cNvPr id="3" name="Content Placeholder 2">
            <a:extLst>
              <a:ext uri="{FF2B5EF4-FFF2-40B4-BE49-F238E27FC236}">
                <a16:creationId xmlns:a16="http://schemas.microsoft.com/office/drawing/2014/main" id="{818EDC3C-3D81-4CE8-908B-9B28F1332266}"/>
              </a:ext>
            </a:extLst>
          </p:cNvPr>
          <p:cNvSpPr>
            <a:spLocks noGrp="1"/>
          </p:cNvSpPr>
          <p:nvPr>
            <p:ph idx="1"/>
          </p:nvPr>
        </p:nvSpPr>
        <p:spPr>
          <a:xfrm>
            <a:off x="685800" y="2025958"/>
            <a:ext cx="7772400" cy="4114800"/>
          </a:xfrm>
        </p:spPr>
        <p:txBody>
          <a:bodyPr/>
          <a:lstStyle/>
          <a:p>
            <a:r>
              <a:rPr lang="en-US" dirty="0">
                <a:highlight>
                  <a:srgbClr val="FFFF00"/>
                </a:highlight>
              </a:rPr>
              <a:t>Creating a sense of urgency </a:t>
            </a:r>
            <a:r>
              <a:rPr lang="en-US" dirty="0">
                <a:solidFill>
                  <a:srgbClr val="FF0000"/>
                </a:solidFill>
                <a:highlight>
                  <a:srgbClr val="FFFF00"/>
                </a:highlight>
              </a:rPr>
              <a:t>?</a:t>
            </a:r>
          </a:p>
          <a:p>
            <a:r>
              <a:rPr lang="en-US" dirty="0"/>
              <a:t>Guiding coalition</a:t>
            </a:r>
          </a:p>
          <a:p>
            <a:r>
              <a:rPr lang="en-US" dirty="0"/>
              <a:t>Vision and strategy</a:t>
            </a:r>
          </a:p>
          <a:p>
            <a:r>
              <a:rPr lang="en-US" dirty="0"/>
              <a:t>Communicating the vision</a:t>
            </a:r>
          </a:p>
          <a:p>
            <a:r>
              <a:rPr lang="en-US" dirty="0"/>
              <a:t>Identify obstacles (empowering people) </a:t>
            </a:r>
          </a:p>
          <a:p>
            <a:r>
              <a:rPr lang="en-US" dirty="0"/>
              <a:t>Generating short-term wins</a:t>
            </a:r>
          </a:p>
          <a:p>
            <a:r>
              <a:rPr lang="en-US" dirty="0"/>
              <a:t>Sustaining change</a:t>
            </a:r>
          </a:p>
          <a:p>
            <a:r>
              <a:rPr lang="en-US" dirty="0"/>
              <a:t>Institutionalizing/anchoring the change</a:t>
            </a:r>
          </a:p>
        </p:txBody>
      </p:sp>
      <p:sp>
        <p:nvSpPr>
          <p:cNvPr id="6" name="Slide Number Placeholder 5">
            <a:extLst>
              <a:ext uri="{FF2B5EF4-FFF2-40B4-BE49-F238E27FC236}">
                <a16:creationId xmlns:a16="http://schemas.microsoft.com/office/drawing/2014/main" id="{DE2F4C4C-53FF-4078-AA43-EF9995BADAC8}"/>
              </a:ext>
            </a:extLst>
          </p:cNvPr>
          <p:cNvSpPr>
            <a:spLocks noGrp="1"/>
          </p:cNvSpPr>
          <p:nvPr>
            <p:ph type="sldNum" sz="quarter" idx="12"/>
          </p:nvPr>
        </p:nvSpPr>
        <p:spPr/>
        <p:txBody>
          <a:bodyPr/>
          <a:lstStyle/>
          <a:p>
            <a:pPr>
              <a:defRPr/>
            </a:pPr>
            <a:fld id="{7A610A4F-817E-4462-AAC2-73D732CE64BD}" type="slidenum">
              <a:rPr lang="en-US" altLang="en-US" smtClean="0"/>
              <a:pPr>
                <a:defRPr/>
              </a:pPr>
              <a:t>8</a:t>
            </a:fld>
            <a:endParaRPr lang="en-US" altLang="en-US">
              <a:solidFill>
                <a:srgbClr val="002C77"/>
              </a:solidFill>
            </a:endParaRPr>
          </a:p>
        </p:txBody>
      </p:sp>
      <p:sp>
        <p:nvSpPr>
          <p:cNvPr id="7" name="TextBox 6">
            <a:extLst>
              <a:ext uri="{FF2B5EF4-FFF2-40B4-BE49-F238E27FC236}">
                <a16:creationId xmlns:a16="http://schemas.microsoft.com/office/drawing/2014/main" id="{4F49CADB-D405-4F64-8DB9-8074CC3D71D1}"/>
              </a:ext>
            </a:extLst>
          </p:cNvPr>
          <p:cNvSpPr txBox="1"/>
          <p:nvPr/>
        </p:nvSpPr>
        <p:spPr>
          <a:xfrm>
            <a:off x="609600" y="1581090"/>
            <a:ext cx="8534400" cy="400110"/>
          </a:xfrm>
          <a:prstGeom prst="rect">
            <a:avLst/>
          </a:prstGeom>
          <a:noFill/>
        </p:spPr>
        <p:txBody>
          <a:bodyPr wrap="square" rtlCol="0">
            <a:spAutoFit/>
          </a:bodyPr>
          <a:lstStyle/>
          <a:p>
            <a:r>
              <a:rPr lang="en-US" sz="2000" dirty="0">
                <a:latin typeface="+mn-lt"/>
              </a:rPr>
              <a:t>(on a modest ‘</a:t>
            </a:r>
            <a:r>
              <a:rPr lang="en-US" sz="2000" u="sng" dirty="0">
                <a:latin typeface="+mn-lt"/>
              </a:rPr>
              <a:t>Organizational </a:t>
            </a:r>
            <a:r>
              <a:rPr lang="en-US" sz="2000" u="sng" dirty="0" err="1">
                <a:latin typeface="+mn-lt"/>
              </a:rPr>
              <a:t>Changy</a:t>
            </a:r>
            <a:r>
              <a:rPr lang="en-US" sz="2000" dirty="0">
                <a:latin typeface="+mn-lt"/>
              </a:rPr>
              <a:t>’ thingy, Kotter, 2011, 2012)</a:t>
            </a:r>
          </a:p>
        </p:txBody>
      </p:sp>
    </p:spTree>
    <p:extLst>
      <p:ext uri="{BB962C8B-B14F-4D97-AF65-F5344CB8AC3E}">
        <p14:creationId xmlns:p14="http://schemas.microsoft.com/office/powerpoint/2010/main" val="127759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791A-8982-4902-A1A9-E2C2EADACD35}"/>
              </a:ext>
            </a:extLst>
          </p:cNvPr>
          <p:cNvSpPr>
            <a:spLocks noGrp="1"/>
          </p:cNvSpPr>
          <p:nvPr>
            <p:ph type="title"/>
          </p:nvPr>
        </p:nvSpPr>
        <p:spPr>
          <a:xfrm>
            <a:off x="228600" y="304800"/>
            <a:ext cx="7772400" cy="1143000"/>
          </a:xfrm>
        </p:spPr>
        <p:txBody>
          <a:bodyPr/>
          <a:lstStyle/>
          <a:p>
            <a:r>
              <a:rPr lang="en-US" dirty="0">
                <a:solidFill>
                  <a:srgbClr val="7030A0"/>
                </a:solidFill>
              </a:rPr>
              <a:t>3-minutes</a:t>
            </a:r>
            <a:r>
              <a:rPr lang="en-US" sz="800" dirty="0">
                <a:solidFill>
                  <a:srgbClr val="7030A0"/>
                </a:solidFill>
              </a:rPr>
              <a:t> </a:t>
            </a:r>
            <a:r>
              <a:rPr lang="en-US" dirty="0">
                <a:solidFill>
                  <a:srgbClr val="7030A0"/>
                </a:solidFill>
              </a:rPr>
              <a:t>– discuss amongst yourself/yourselves…</a:t>
            </a:r>
          </a:p>
        </p:txBody>
      </p:sp>
      <p:sp>
        <p:nvSpPr>
          <p:cNvPr id="3" name="Content Placeholder 2">
            <a:extLst>
              <a:ext uri="{FF2B5EF4-FFF2-40B4-BE49-F238E27FC236}">
                <a16:creationId xmlns:a16="http://schemas.microsoft.com/office/drawing/2014/main" id="{87E7EFF8-BF76-4428-8D44-172AF1A25BEC}"/>
              </a:ext>
            </a:extLst>
          </p:cNvPr>
          <p:cNvSpPr>
            <a:spLocks noGrp="1"/>
          </p:cNvSpPr>
          <p:nvPr>
            <p:ph idx="1"/>
          </p:nvPr>
        </p:nvSpPr>
        <p:spPr>
          <a:xfrm>
            <a:off x="381000" y="1836821"/>
            <a:ext cx="8382000" cy="4114800"/>
          </a:xfrm>
        </p:spPr>
        <p:txBody>
          <a:bodyPr/>
          <a:lstStyle/>
          <a:p>
            <a:r>
              <a:rPr lang="en-US" u="sng" dirty="0">
                <a:solidFill>
                  <a:srgbClr val="FF0000"/>
                </a:solidFill>
              </a:rPr>
              <a:t>Who cares?</a:t>
            </a:r>
          </a:p>
          <a:p>
            <a:pPr lvl="1"/>
            <a:r>
              <a:rPr lang="en-US" dirty="0"/>
              <a:t>Am I currently providing care on an on-going basis to a family member, friend, or neighbor with a chronic illness or a disability? </a:t>
            </a:r>
          </a:p>
          <a:p>
            <a:pPr lvl="2"/>
            <a:r>
              <a:rPr lang="en-US" sz="1600" i="1" dirty="0"/>
              <a:t>such as dressing, bathing, grooming this person, managing bills, arranging for medical care, watching or supervising this person, or providing transportation?</a:t>
            </a:r>
            <a:endParaRPr lang="en-US" sz="1600" dirty="0"/>
          </a:p>
          <a:p>
            <a:pPr lvl="1"/>
            <a:r>
              <a:rPr lang="en-US" dirty="0"/>
              <a:t>Will I be a caregiver in the future?</a:t>
            </a:r>
          </a:p>
          <a:p>
            <a:pPr lvl="1"/>
            <a:r>
              <a:rPr lang="en-US" dirty="0"/>
              <a:t>Will I need someone to care for me?</a:t>
            </a:r>
          </a:p>
          <a:p>
            <a:pPr marL="457200" lvl="1" indent="0">
              <a:buNone/>
            </a:pPr>
            <a:endParaRPr lang="en-US" dirty="0"/>
          </a:p>
          <a:p>
            <a:pPr marL="457200" lvl="1" indent="0">
              <a:buNone/>
            </a:pPr>
            <a:r>
              <a:rPr lang="en-US" dirty="0">
                <a:hlinkClick r:id="rId3"/>
              </a:rPr>
              <a:t>https://www.youtube.com/watch?v=a01QQZyl-_I</a:t>
            </a:r>
            <a:endParaRPr lang="en-US" dirty="0"/>
          </a:p>
          <a:p>
            <a:pPr lvl="1"/>
            <a:endParaRPr lang="en-US" dirty="0"/>
          </a:p>
        </p:txBody>
      </p:sp>
      <p:sp>
        <p:nvSpPr>
          <p:cNvPr id="6" name="Slide Number Placeholder 5">
            <a:extLst>
              <a:ext uri="{FF2B5EF4-FFF2-40B4-BE49-F238E27FC236}">
                <a16:creationId xmlns:a16="http://schemas.microsoft.com/office/drawing/2014/main" id="{CEF0FA81-4631-4012-A207-CA2E80989EA3}"/>
              </a:ext>
            </a:extLst>
          </p:cNvPr>
          <p:cNvSpPr>
            <a:spLocks noGrp="1"/>
          </p:cNvSpPr>
          <p:nvPr>
            <p:ph type="sldNum" sz="quarter" idx="12"/>
          </p:nvPr>
        </p:nvSpPr>
        <p:spPr/>
        <p:txBody>
          <a:bodyPr/>
          <a:lstStyle/>
          <a:p>
            <a:pPr>
              <a:defRPr/>
            </a:pPr>
            <a:fld id="{7A610A4F-817E-4462-AAC2-73D732CE64BD}" type="slidenum">
              <a:rPr lang="en-US" altLang="en-US" smtClean="0"/>
              <a:pPr>
                <a:defRPr/>
              </a:pPr>
              <a:t>9</a:t>
            </a:fld>
            <a:endParaRPr lang="en-US" altLang="en-US">
              <a:solidFill>
                <a:srgbClr val="002C77"/>
              </a:solidFill>
            </a:endParaRPr>
          </a:p>
        </p:txBody>
      </p:sp>
    </p:spTree>
    <p:extLst>
      <p:ext uri="{BB962C8B-B14F-4D97-AF65-F5344CB8AC3E}">
        <p14:creationId xmlns:p14="http://schemas.microsoft.com/office/powerpoint/2010/main" val="113595125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D_Orientation_2022_KASRBL.pptx.pot [Compatibility Mode]" id="{E4FCD861-2844-4BB2-BFF8-062DC29939CA}" vid="{77FFC2C0-B22D-4E11-807E-BD77553224E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OFD_Orientation_2022_KASRBL_011022.pptx</Template>
  <TotalTime>38998</TotalTime>
  <Words>6434</Words>
  <Application>Microsoft Office PowerPoint</Application>
  <PresentationFormat>On-screen Show (4:3)</PresentationFormat>
  <Paragraphs>753</Paragraphs>
  <Slides>48</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Calibri Light</vt:lpstr>
      <vt:lpstr>Courier New</vt:lpstr>
      <vt:lpstr>Garamond</vt:lpstr>
      <vt:lpstr>Times</vt:lpstr>
      <vt:lpstr>Office Theme</vt:lpstr>
      <vt:lpstr>1_Office Theme</vt:lpstr>
      <vt:lpstr>Who Cares? Family Caregiving Experiences of our Healthcare Providers Johns Hopkins Center on Aging &amp; Health (COAH) Scientific Seminar Series, 03/06/23</vt:lpstr>
      <vt:lpstr>Disclosure Summary</vt:lpstr>
      <vt:lpstr>Acknowledgements</vt:lpstr>
      <vt:lpstr>Agenda</vt:lpstr>
      <vt:lpstr>Our Goals: to inform, inspire,  and invite you…   </vt:lpstr>
      <vt:lpstr>Population Demographics (green = worksheet answers)</vt:lpstr>
      <vt:lpstr>So, we’re getting older!  Who cares?</vt:lpstr>
      <vt:lpstr>Our Goals: to inform, inspire,  and invite you…   </vt:lpstr>
      <vt:lpstr>3-minutes – discuss amongst yourself/yourselves…</vt:lpstr>
      <vt:lpstr>Backdrop  (faculty development/mentoring hat)</vt:lpstr>
      <vt:lpstr>PowerPoint Presentation</vt:lpstr>
      <vt:lpstr>PowerPoint Presentation</vt:lpstr>
      <vt:lpstr>PowerPoint Presentation</vt:lpstr>
      <vt:lpstr>PowerPoint Presentation</vt:lpstr>
      <vt:lpstr>Hit a nerve! Marketing, media attention, buzz!</vt:lpstr>
      <vt:lpstr>Methods</vt:lpstr>
      <vt:lpstr>Survey Introductory Text  </vt:lpstr>
      <vt:lpstr>PowerPoint Presentation</vt:lpstr>
      <vt:lpstr>PowerPoint Presentation</vt:lpstr>
      <vt:lpstr>I. Caregiver &amp; Care Recipient Characteristics</vt:lpstr>
      <vt:lpstr>Caregiving  - Comparisons</vt:lpstr>
      <vt:lpstr>*Surprise!  Gender differences are diminishing!</vt:lpstr>
      <vt:lpstr>Results</vt:lpstr>
      <vt:lpstr>Organizational Change   (Kotter, 2011, 2012)</vt:lpstr>
      <vt:lpstr>Other “minor” considerations just “for fun”…  </vt:lpstr>
      <vt:lpstr>II. Caregiver Strain</vt:lpstr>
      <vt:lpstr>3-minutes – discuss amongst yourself/yourselves…</vt:lpstr>
      <vt:lpstr>Survey respondents’ open-ended quotes – sound familiar? </vt:lpstr>
      <vt:lpstr>Faculty hassles?</vt:lpstr>
      <vt:lpstr>You as caregiver!</vt:lpstr>
      <vt:lpstr>Daily Hassles</vt:lpstr>
      <vt:lpstr>PowerPoint Presentation</vt:lpstr>
      <vt:lpstr>Caregiving Strain - Comparisons</vt:lpstr>
      <vt:lpstr>Our Goals: to inform, inspire,  and invite you…   </vt:lpstr>
      <vt:lpstr>III. Caregiving Resources</vt:lpstr>
      <vt:lpstr>PowerPoint Presentation</vt:lpstr>
      <vt:lpstr>PowerPoint Presentation</vt:lpstr>
      <vt:lpstr>Survey respondents’ open-ended quotes</vt:lpstr>
      <vt:lpstr>Survey respondents’ open-ended quotes</vt:lpstr>
      <vt:lpstr>1:1 Interviews (n= 8/11) - quotes 1/26/23 - 2/24/23</vt:lpstr>
      <vt:lpstr>Ariel Green, MD, PhD, MPH https://closler.org/lifelong-learning-in-clinical-excellence/embracing-care-partners </vt:lpstr>
      <vt:lpstr>Next Steps</vt:lpstr>
      <vt:lpstr>What’s next? </vt:lpstr>
      <vt:lpstr>What can we do now?  Virtual Caregiving Community groups!</vt:lpstr>
      <vt:lpstr>Agenda &amp; Goals</vt:lpstr>
      <vt:lpstr>Organizational Change   (Kotter, 2011, 2012)</vt:lpstr>
      <vt:lpstr>The Leadership Challenge  (Kouzes &amp; Posner, 2012)</vt:lpstr>
      <vt:lpstr>We appreciate you!</vt:lpstr>
    </vt:vector>
  </TitlesOfParts>
  <Company>뿿젠뿿잀١胐Ȱ珬뿿��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Faculty Development</dc:title>
  <dc:creator>Kimberly Skarupski</dc:creator>
  <cp:lastModifiedBy>Monique L. Lee</cp:lastModifiedBy>
  <cp:revision>157</cp:revision>
  <cp:lastPrinted>2023-03-02T17:08:40Z</cp:lastPrinted>
  <dcterms:created xsi:type="dcterms:W3CDTF">2022-01-10T21:24:51Z</dcterms:created>
  <dcterms:modified xsi:type="dcterms:W3CDTF">2023-11-15T16:43:38Z</dcterms:modified>
</cp:coreProperties>
</file>